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39" r:id="rId2"/>
    <p:sldId id="306" r:id="rId3"/>
    <p:sldId id="294" r:id="rId4"/>
    <p:sldId id="316" r:id="rId5"/>
    <p:sldId id="337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EA57E-DD89-4B09-B78E-AEB9FF39EA67}" v="1" dt="2022-10-13T16:52:46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19" autoAdjust="0"/>
    <p:restoredTop sz="96405" autoAdjust="0"/>
  </p:normalViewPr>
  <p:slideViewPr>
    <p:cSldViewPr snapToGrid="0">
      <p:cViewPr varScale="1">
        <p:scale>
          <a:sx n="106" d="100"/>
          <a:sy n="106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5E8C5-3CFA-476C-BC87-21A0EE059830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97467-2681-482B-8AEE-E8E6F80CC6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2512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4F946-6023-194E-954E-7DA466D25808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EE276-90CD-EE4E-9B38-0517C380A6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407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EE276-90CD-EE4E-9B38-0517C380A62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495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Tilbyde ”Mening” – den har vi søgt efter længe. Industrisamfundet leverede ikke og det digitale</a:t>
            </a:r>
            <a:r>
              <a:rPr lang="da-DK" baseline="0" dirty="0"/>
              <a:t> samfund næppe heller…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EE276-90CD-EE4E-9B38-0517C380A62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487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Tilbyde ”Mening” – den har vi søgt efter længe. Industrisamfundet leverede ikke og det digitale</a:t>
            </a:r>
            <a:r>
              <a:rPr lang="da-DK" baseline="0" dirty="0"/>
              <a:t> samfund næppe heller…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EE276-90CD-EE4E-9B38-0517C380A621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593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Tilbyde ”Mening” – den har vi søgt efter længe. Industrisamfundet leverede ikke og det digitale</a:t>
            </a:r>
            <a:r>
              <a:rPr lang="da-DK" baseline="0" dirty="0"/>
              <a:t> samfund næppe heller…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EE276-90CD-EE4E-9B38-0517C380A621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5752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Tilbyde ”Mening” – den har vi søgt efter længe. Industrisamfundet leverede ikke og det digitale</a:t>
            </a:r>
            <a:r>
              <a:rPr lang="da-DK" baseline="0" dirty="0"/>
              <a:t> samfund næppe heller…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EE276-90CD-EE4E-9B38-0517C380A621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6885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 mørk u. str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4478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 m. billede og lys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2"/>
          <p:cNvSpPr>
            <a:spLocks noGrp="1"/>
          </p:cNvSpPr>
          <p:nvPr>
            <p:ph type="pic" idx="13"/>
          </p:nvPr>
        </p:nvSpPr>
        <p:spPr>
          <a:xfrm>
            <a:off x="1" y="74341"/>
            <a:ext cx="12192000" cy="67836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648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og to tekst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2000">
                <a:latin typeface="Lato" panose="020F0502020204030203" pitchFamily="34" charset="0"/>
              </a:defRPr>
            </a:lvl1pPr>
            <a:lvl2pPr>
              <a:lnSpc>
                <a:spcPct val="125000"/>
              </a:lnSpc>
              <a:defRPr sz="2000" b="0">
                <a:latin typeface="Lato" panose="020F0502020204030203" pitchFamily="34" charset="0"/>
              </a:defRPr>
            </a:lvl2pPr>
            <a:lvl3pPr>
              <a:lnSpc>
                <a:spcPct val="125000"/>
              </a:lnSpc>
              <a:defRPr sz="2000" b="0">
                <a:latin typeface="Lato" panose="020F0502020204030203" pitchFamily="34" charset="0"/>
              </a:defRPr>
            </a:lvl3pPr>
            <a:lvl4pPr>
              <a:lnSpc>
                <a:spcPct val="125000"/>
              </a:lnSpc>
              <a:defRPr sz="2000" b="0">
                <a:latin typeface="Lato" panose="020F0502020204030203" pitchFamily="34" charset="0"/>
              </a:defRPr>
            </a:lvl4pPr>
            <a:lvl5pPr>
              <a:lnSpc>
                <a:spcPct val="125000"/>
              </a:lnSpc>
              <a:defRPr sz="2000" b="0">
                <a:latin typeface="Lato" panose="020F050202020403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2000">
                <a:latin typeface="Lato" panose="020F0502020204030203" pitchFamily="34" charset="0"/>
              </a:defRPr>
            </a:lvl1pPr>
            <a:lvl2pPr>
              <a:lnSpc>
                <a:spcPct val="125000"/>
              </a:lnSpc>
              <a:defRPr sz="2000">
                <a:latin typeface="Lato" panose="020F0502020204030203" pitchFamily="34" charset="0"/>
              </a:defRPr>
            </a:lvl2pPr>
            <a:lvl3pPr>
              <a:lnSpc>
                <a:spcPct val="125000"/>
              </a:lnSpc>
              <a:defRPr sz="2000">
                <a:latin typeface="Lato" panose="020F0502020204030203" pitchFamily="34" charset="0"/>
              </a:defRPr>
            </a:lvl3pPr>
            <a:lvl4pPr>
              <a:lnSpc>
                <a:spcPct val="125000"/>
              </a:lnSpc>
              <a:defRPr sz="2000">
                <a:latin typeface="Lato" panose="020F0502020204030203" pitchFamily="34" charset="0"/>
              </a:defRPr>
            </a:lvl4pPr>
            <a:lvl5pPr>
              <a:lnSpc>
                <a:spcPct val="125000"/>
              </a:lnSpc>
              <a:defRPr sz="2000">
                <a:latin typeface="Lato" panose="020F050202020403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894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, underoverskrift og to tekst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51447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338388"/>
            <a:ext cx="5157787" cy="3851275"/>
          </a:xfrm>
        </p:spPr>
        <p:txBody>
          <a:bodyPr>
            <a:normAutofit/>
          </a:bodyPr>
          <a:lstStyle>
            <a:lvl1pPr>
              <a:defRPr sz="2000">
                <a:latin typeface="Lato" panose="020F0502020204030203" pitchFamily="34" charset="0"/>
              </a:defRPr>
            </a:lvl1pPr>
            <a:lvl2pPr>
              <a:defRPr sz="2000">
                <a:latin typeface="Lato" panose="020F0502020204030203" pitchFamily="34" charset="0"/>
              </a:defRPr>
            </a:lvl2pPr>
            <a:lvl3pPr>
              <a:defRPr sz="2000">
                <a:latin typeface="Lato" panose="020F0502020204030203" pitchFamily="34" charset="0"/>
              </a:defRPr>
            </a:lvl3pPr>
            <a:lvl4pPr>
              <a:defRPr sz="2000">
                <a:latin typeface="Lato" panose="020F0502020204030203" pitchFamily="34" charset="0"/>
              </a:defRPr>
            </a:lvl4pPr>
            <a:lvl5pPr>
              <a:defRPr sz="2000">
                <a:latin typeface="Lato" panose="020F050202020403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0612" y="151447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338388"/>
            <a:ext cx="5183188" cy="3851275"/>
          </a:xfrm>
        </p:spPr>
        <p:txBody>
          <a:bodyPr>
            <a:normAutofit/>
          </a:bodyPr>
          <a:lstStyle>
            <a:lvl1pPr>
              <a:defRPr sz="2000">
                <a:latin typeface="Lato" panose="020F0502020204030203" pitchFamily="34" charset="0"/>
              </a:defRPr>
            </a:lvl1pPr>
            <a:lvl2pPr>
              <a:defRPr sz="2000">
                <a:latin typeface="Lato" panose="020F0502020204030203" pitchFamily="34" charset="0"/>
              </a:defRPr>
            </a:lvl2pPr>
            <a:lvl3pPr>
              <a:defRPr sz="2000">
                <a:latin typeface="Lato" panose="020F0502020204030203" pitchFamily="34" charset="0"/>
              </a:defRPr>
            </a:lvl3pPr>
            <a:lvl4pPr>
              <a:defRPr sz="2000">
                <a:latin typeface="Lato" panose="020F0502020204030203" pitchFamily="34" charset="0"/>
              </a:defRPr>
            </a:lvl4pPr>
            <a:lvl5pPr>
              <a:defRPr sz="2000">
                <a:latin typeface="Lato" panose="020F050202020403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1160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1344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6655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rubrik og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>
                <a:latin typeface="Lato" panose="020F0502020204030203" pitchFamily="34" charset="0"/>
              </a:defRPr>
            </a:lvl2pPr>
            <a:lvl3pPr>
              <a:defRPr sz="2400">
                <a:latin typeface="Lato" panose="020F0502020204030203" pitchFamily="34" charset="0"/>
              </a:defRPr>
            </a:lvl3pPr>
            <a:lvl4pPr>
              <a:defRPr sz="2000">
                <a:latin typeface="Lato" panose="020F0502020204030203" pitchFamily="34" charset="0"/>
              </a:defRPr>
            </a:lvl4pPr>
            <a:lvl5pPr>
              <a:defRPr sz="2000">
                <a:latin typeface="Lat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3"/>
          <p:cNvSpPr>
            <a:spLocks noGrp="1"/>
          </p:cNvSpPr>
          <p:nvPr>
            <p:ph type="body" sz="half" idx="13"/>
          </p:nvPr>
        </p:nvSpPr>
        <p:spPr>
          <a:xfrm>
            <a:off x="839788" y="2274848"/>
            <a:ext cx="3932237" cy="359413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5539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408341" y="74341"/>
            <a:ext cx="6783659" cy="67836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274848"/>
            <a:ext cx="3932237" cy="359413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Ligebenet trekant 7"/>
          <p:cNvSpPr>
            <a:spLocks noChangeAspect="1"/>
          </p:cNvSpPr>
          <p:nvPr userDrawn="1"/>
        </p:nvSpPr>
        <p:spPr>
          <a:xfrm rot="5400000">
            <a:off x="5374751" y="1603932"/>
            <a:ext cx="487058" cy="41987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6463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 Billeder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74341"/>
            <a:ext cx="6732781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3848400"/>
            <a:ext cx="3932237" cy="23714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billede 2"/>
          <p:cNvSpPr>
            <a:spLocks noGrp="1"/>
          </p:cNvSpPr>
          <p:nvPr>
            <p:ph type="pic" idx="13"/>
          </p:nvPr>
        </p:nvSpPr>
        <p:spPr>
          <a:xfrm>
            <a:off x="5459219" y="3466800"/>
            <a:ext cx="6732781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21562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2686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B Billeder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2"/>
          <p:cNvSpPr>
            <a:spLocks noGrp="1"/>
          </p:cNvSpPr>
          <p:nvPr>
            <p:ph type="pic" idx="13"/>
          </p:nvPr>
        </p:nvSpPr>
        <p:spPr>
          <a:xfrm>
            <a:off x="4685" y="3466800"/>
            <a:ext cx="6732781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457631" y="75600"/>
            <a:ext cx="6732781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50365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11" name="Pladsholder til tekst 3"/>
          <p:cNvSpPr>
            <a:spLocks noGrp="1"/>
          </p:cNvSpPr>
          <p:nvPr>
            <p:ph type="body" sz="half" idx="14"/>
          </p:nvPr>
        </p:nvSpPr>
        <p:spPr>
          <a:xfrm>
            <a:off x="7421563" y="3848399"/>
            <a:ext cx="3932237" cy="23714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885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leder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3466800"/>
            <a:ext cx="6084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9426498" y="421826"/>
            <a:ext cx="1970473" cy="29084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3681" y="421825"/>
            <a:ext cx="2521821" cy="290845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9" name="Pladsholder til billede 2"/>
          <p:cNvSpPr>
            <a:spLocks noGrp="1"/>
          </p:cNvSpPr>
          <p:nvPr>
            <p:ph type="pic" idx="13"/>
          </p:nvPr>
        </p:nvSpPr>
        <p:spPr>
          <a:xfrm>
            <a:off x="6084000" y="3466800"/>
            <a:ext cx="6084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10" name="Pladsholder til billede 2"/>
          <p:cNvSpPr>
            <a:spLocks noGrp="1"/>
          </p:cNvSpPr>
          <p:nvPr>
            <p:ph type="pic" idx="14"/>
          </p:nvPr>
        </p:nvSpPr>
        <p:spPr>
          <a:xfrm>
            <a:off x="3054000" y="75600"/>
            <a:ext cx="6084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79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 mørk m. stre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cxnSp>
        <p:nvCxnSpPr>
          <p:cNvPr id="11" name="Lige forbindelse 10"/>
          <p:cNvCxnSpPr/>
          <p:nvPr userDrawn="1"/>
        </p:nvCxnSpPr>
        <p:spPr>
          <a:xfrm>
            <a:off x="1778505" y="3509963"/>
            <a:ext cx="86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975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2"/>
          <p:cNvSpPr>
            <a:spLocks noGrp="1"/>
          </p:cNvSpPr>
          <p:nvPr>
            <p:ph type="pic" idx="14"/>
          </p:nvPr>
        </p:nvSpPr>
        <p:spPr>
          <a:xfrm>
            <a:off x="0" y="75600"/>
            <a:ext cx="6084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11" name="Pladsholder til billede 2"/>
          <p:cNvSpPr>
            <a:spLocks noGrp="1"/>
          </p:cNvSpPr>
          <p:nvPr>
            <p:ph type="pic" idx="15"/>
          </p:nvPr>
        </p:nvSpPr>
        <p:spPr>
          <a:xfrm>
            <a:off x="6084000" y="75600"/>
            <a:ext cx="6108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3466800"/>
            <a:ext cx="6084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billede 2"/>
          <p:cNvSpPr>
            <a:spLocks noGrp="1"/>
          </p:cNvSpPr>
          <p:nvPr>
            <p:ph type="pic" idx="13"/>
          </p:nvPr>
        </p:nvSpPr>
        <p:spPr>
          <a:xfrm>
            <a:off x="6084000" y="3466800"/>
            <a:ext cx="6108000" cy="339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171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 lys u. str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724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 lys m. stre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cxnSp>
        <p:nvCxnSpPr>
          <p:cNvPr id="11" name="Lige forbindelse 10"/>
          <p:cNvCxnSpPr/>
          <p:nvPr userDrawn="1"/>
        </p:nvCxnSpPr>
        <p:spPr>
          <a:xfrm>
            <a:off x="1778505" y="3509963"/>
            <a:ext cx="86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874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. billede mørk tek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2"/>
          <p:cNvSpPr>
            <a:spLocks noGrp="1"/>
          </p:cNvSpPr>
          <p:nvPr>
            <p:ph type="pic" idx="13"/>
          </p:nvPr>
        </p:nvSpPr>
        <p:spPr>
          <a:xfrm>
            <a:off x="1" y="74341"/>
            <a:ext cx="12192000" cy="67836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cxnSp>
        <p:nvCxnSpPr>
          <p:cNvPr id="11" name="Lige forbindelse 10"/>
          <p:cNvCxnSpPr/>
          <p:nvPr userDrawn="1"/>
        </p:nvCxnSpPr>
        <p:spPr>
          <a:xfrm>
            <a:off x="1778505" y="3509963"/>
            <a:ext cx="86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538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. billede lys tek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2"/>
          <p:cNvSpPr>
            <a:spLocks noGrp="1"/>
          </p:cNvSpPr>
          <p:nvPr>
            <p:ph type="pic" idx="13"/>
          </p:nvPr>
        </p:nvSpPr>
        <p:spPr>
          <a:xfrm>
            <a:off x="1" y="74341"/>
            <a:ext cx="12192000" cy="67836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cxnSp>
        <p:nvCxnSpPr>
          <p:cNvPr id="11" name="Lige forbindelse 10"/>
          <p:cNvCxnSpPr/>
          <p:nvPr userDrawn="1"/>
        </p:nvCxnSpPr>
        <p:spPr>
          <a:xfrm>
            <a:off x="1778505" y="3509963"/>
            <a:ext cx="86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067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m. streg kun overskrif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cxnSp>
        <p:nvCxnSpPr>
          <p:cNvPr id="11" name="Lige forbindelse 10"/>
          <p:cNvCxnSpPr/>
          <p:nvPr userDrawn="1"/>
        </p:nvCxnSpPr>
        <p:spPr>
          <a:xfrm>
            <a:off x="1778505" y="3509963"/>
            <a:ext cx="8640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247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overskrift og bred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2505075"/>
            <a:ext cx="10515600" cy="3671888"/>
          </a:xfrm>
        </p:spPr>
        <p:txBody>
          <a:bodyPr>
            <a:normAutofit/>
          </a:bodyPr>
          <a:lstStyle>
            <a:lvl1pPr>
              <a:defRPr sz="2000">
                <a:latin typeface="Lato" panose="020F0502020204030203" pitchFamily="34" charset="0"/>
              </a:defRPr>
            </a:lvl1pPr>
            <a:lvl2pPr>
              <a:defRPr sz="2000">
                <a:latin typeface="Lato" panose="020F0502020204030203" pitchFamily="34" charset="0"/>
              </a:defRPr>
            </a:lvl2pPr>
            <a:lvl3pPr>
              <a:defRPr sz="2000">
                <a:latin typeface="Lato" panose="020F0502020204030203" pitchFamily="34" charset="0"/>
              </a:defRPr>
            </a:lvl3pPr>
            <a:lvl4pPr>
              <a:defRPr sz="2000">
                <a:latin typeface="Lato" panose="020F0502020204030203" pitchFamily="34" charset="0"/>
              </a:defRPr>
            </a:lvl4pPr>
            <a:lvl5pPr>
              <a:defRPr sz="2000">
                <a:latin typeface="Lato" panose="020F050202020403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Pladsholder til tekst 2"/>
          <p:cNvSpPr>
            <a:spLocks noGrp="1"/>
          </p:cNvSpPr>
          <p:nvPr>
            <p:ph type="body" idx="13"/>
          </p:nvPr>
        </p:nvSpPr>
        <p:spPr>
          <a:xfrm>
            <a:off x="839788" y="1681163"/>
            <a:ext cx="10514012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1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 m. billede og mør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2"/>
          <p:cNvSpPr>
            <a:spLocks noGrp="1"/>
          </p:cNvSpPr>
          <p:nvPr>
            <p:ph type="pic" idx="13"/>
          </p:nvPr>
        </p:nvSpPr>
        <p:spPr>
          <a:xfrm>
            <a:off x="1" y="74341"/>
            <a:ext cx="12192000" cy="67836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254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10FDE-9DF4-4544-A66F-43CCD76F9D32}" type="datetimeFigureOut">
              <a:rPr lang="da-DK" smtClean="0"/>
              <a:t>14-10-2022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6E0A1-050E-466F-8AFC-53418F628E32}" type="slidenum">
              <a:rPr lang="da-DK" smtClean="0"/>
              <a:t>‹nr.›</a:t>
            </a:fld>
            <a:endParaRPr lang="da-DK"/>
          </a:p>
        </p:txBody>
      </p:sp>
      <p:cxnSp>
        <p:nvCxnSpPr>
          <p:cNvPr id="7" name="Lige forbindelse 6"/>
          <p:cNvCxnSpPr/>
          <p:nvPr userDrawn="1"/>
        </p:nvCxnSpPr>
        <p:spPr>
          <a:xfrm>
            <a:off x="-111512" y="33453"/>
            <a:ext cx="12422458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70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72" r:id="rId3"/>
    <p:sldLayoutId id="2147483662" r:id="rId4"/>
    <p:sldLayoutId id="2147483669" r:id="rId5"/>
    <p:sldLayoutId id="2147483670" r:id="rId6"/>
    <p:sldLayoutId id="2147483665" r:id="rId7"/>
    <p:sldLayoutId id="2147483650" r:id="rId8"/>
    <p:sldLayoutId id="2147483651" r:id="rId9"/>
    <p:sldLayoutId id="214748367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63" r:id="rId17"/>
    <p:sldLayoutId id="2147483666" r:id="rId18"/>
    <p:sldLayoutId id="2147483667" r:id="rId19"/>
    <p:sldLayoutId id="214748366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941" y="443610"/>
            <a:ext cx="2011002" cy="1133183"/>
          </a:xfrm>
          <a:prstGeom prst="rect">
            <a:avLst/>
          </a:prstGeom>
        </p:spPr>
      </p:pic>
      <p:sp>
        <p:nvSpPr>
          <p:cNvPr id="5" name="Undertitel 2">
            <a:extLst>
              <a:ext uri="{FF2B5EF4-FFF2-40B4-BE49-F238E27FC236}">
                <a16:creationId xmlns:a16="http://schemas.microsoft.com/office/drawing/2014/main" id="{B1DCB504-8D02-76E0-EF99-A302464AA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12" y="643334"/>
            <a:ext cx="11153775" cy="557133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da-DK" sz="4600" b="1" dirty="0"/>
              <a:t>Program</a:t>
            </a:r>
          </a:p>
          <a:p>
            <a:pPr algn="l"/>
            <a:endParaRPr lang="da-DK" dirty="0"/>
          </a:p>
          <a:p>
            <a:pPr algn="l"/>
            <a:r>
              <a:rPr lang="da-DK" dirty="0"/>
              <a:t>19.00: Velkommen v/ samrådsformandskabet</a:t>
            </a:r>
          </a:p>
          <a:p>
            <a:pPr algn="l"/>
            <a:r>
              <a:rPr lang="da-DK" dirty="0"/>
              <a:t>19.05: ’Giv naturen lov!’. Præsentation af kampagnen og debat v/ Louise Puck Hansen, DN kommunikationschef</a:t>
            </a:r>
          </a:p>
          <a:p>
            <a:pPr algn="l"/>
            <a:r>
              <a:rPr lang="da-DK" dirty="0"/>
              <a:t>20.00: Pause - kaffe, te &amp; kage</a:t>
            </a:r>
          </a:p>
          <a:p>
            <a:pPr algn="l"/>
            <a:r>
              <a:rPr lang="da-DK" dirty="0"/>
              <a:t>20.15: Orientering om Skovsgaard Gods. Status på arbejdet for godsets fremtid inkl. debat v/ samrådsformandskabet</a:t>
            </a:r>
          </a:p>
          <a:p>
            <a:pPr algn="l"/>
            <a:r>
              <a:rPr lang="da-DK" dirty="0"/>
              <a:t>20.40: Udpegning af </a:t>
            </a:r>
            <a:r>
              <a:rPr lang="da-DK" dirty="0" err="1"/>
              <a:t>DN’s</a:t>
            </a:r>
            <a:r>
              <a:rPr lang="da-DK" dirty="0"/>
              <a:t> repræsentant i bestyrelsen for Nationalpark Vadehavet. Valgperioden er på 4 år. Inger Jensen, </a:t>
            </a:r>
            <a:r>
              <a:rPr lang="da-DK" dirty="0" err="1"/>
              <a:t>DN’s</a:t>
            </a:r>
            <a:r>
              <a:rPr lang="da-DK" dirty="0"/>
              <a:t> siddende repræsentant, modtager genvalg v/ samrådsformandskabet. </a:t>
            </a:r>
          </a:p>
          <a:p>
            <a:pPr algn="l"/>
            <a:r>
              <a:rPr lang="da-DK" dirty="0"/>
              <a:t>20.45: Orientering fra sekretariatet, herunder om det kommende repræsentantskabsmøde; Grønt Guld; pilotprojekt om flere nye frivillige i afdelingerne; ombygning i sekretariatet </a:t>
            </a:r>
          </a:p>
          <a:p>
            <a:pPr algn="l"/>
            <a:r>
              <a:rPr lang="da-DK" dirty="0"/>
              <a:t>21.00: Diverse opmærksomhedspunkter til drøftelse, herunder FV22, vindmøller mm.</a:t>
            </a:r>
          </a:p>
          <a:p>
            <a:pPr algn="l"/>
            <a:r>
              <a:rPr lang="da-DK" dirty="0"/>
              <a:t>21.25: Eventuelt</a:t>
            </a:r>
          </a:p>
          <a:p>
            <a:pPr algn="l"/>
            <a:r>
              <a:rPr lang="da-DK" dirty="0"/>
              <a:t>21.30: Tak for i aften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689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941" y="443610"/>
            <a:ext cx="2011002" cy="1133183"/>
          </a:xfrm>
          <a:prstGeom prst="rect">
            <a:avLst/>
          </a:prstGeom>
        </p:spPr>
      </p:pic>
      <p:sp>
        <p:nvSpPr>
          <p:cNvPr id="5" name="Undertitel 4">
            <a:extLst>
              <a:ext uri="{FF2B5EF4-FFF2-40B4-BE49-F238E27FC236}">
                <a16:creationId xmlns:a16="http://schemas.microsoft.com/office/drawing/2014/main" id="{C7ED3005-8B4F-BC41-8FA3-79EA80C2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016" y="1506602"/>
            <a:ext cx="9886883" cy="4598923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000" dirty="0"/>
              <a:t>Sted: Aarhus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000" dirty="0"/>
              <a:t>Tidspunkt: 19.-20. november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000" dirty="0"/>
              <a:t>Tilmelding: dn.dk/</a:t>
            </a:r>
            <a:r>
              <a:rPr lang="da-DK" sz="2000" dirty="0" err="1"/>
              <a:t>rep</a:t>
            </a:r>
            <a:endParaRPr lang="da-DK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000" dirty="0"/>
              <a:t>Deltagere: Hver afdeling har som udgangspunkt 2 pladser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000" dirty="0"/>
              <a:t>Program: </a:t>
            </a:r>
            <a:br>
              <a:rPr lang="da-DK" sz="2000" dirty="0"/>
            </a:br>
            <a:r>
              <a:rPr lang="da-DK" sz="2000" dirty="0"/>
              <a:t>- Ny naturpolitik</a:t>
            </a:r>
            <a:br>
              <a:rPr lang="da-DK" sz="2000" dirty="0"/>
            </a:br>
            <a:r>
              <a:rPr lang="da-DK" sz="2000" dirty="0"/>
              <a:t>- Vedtagelse af VE-fortolkningspapir</a:t>
            </a:r>
            <a:br>
              <a:rPr lang="da-DK" sz="2000" dirty="0"/>
            </a:br>
            <a:r>
              <a:rPr lang="da-DK" sz="2000" dirty="0"/>
              <a:t>- Nyt børnemedlemskab</a:t>
            </a:r>
            <a:br>
              <a:rPr lang="da-DK" sz="2000" dirty="0"/>
            </a:br>
            <a:r>
              <a:rPr lang="da-DK" sz="2000" dirty="0"/>
              <a:t>- Ny model for fremtidige REP-møder</a:t>
            </a:r>
            <a:br>
              <a:rPr lang="da-DK" sz="2000" dirty="0"/>
            </a:br>
            <a:r>
              <a:rPr lang="da-DK" sz="2000" dirty="0"/>
              <a:t>- Budget for 23</a:t>
            </a:r>
            <a:br>
              <a:rPr lang="da-DK" sz="2000" dirty="0"/>
            </a:br>
            <a:r>
              <a:rPr lang="da-DK" sz="2000" dirty="0"/>
              <a:t>- Fremtiden for Skovsgaard Gods</a:t>
            </a:r>
            <a:br>
              <a:rPr lang="da-DK" sz="2000" dirty="0"/>
            </a:br>
            <a:r>
              <a:rPr lang="da-DK" sz="2000" dirty="0"/>
              <a:t>- Suppleringsvalg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a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9E2696F-2FC6-1695-DE0B-38437B317B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81000" y="-139797"/>
            <a:ext cx="9144000" cy="1414463"/>
          </a:xfrm>
        </p:spPr>
        <p:txBody>
          <a:bodyPr>
            <a:normAutofit/>
          </a:bodyPr>
          <a:lstStyle/>
          <a:p>
            <a:r>
              <a:rPr lang="da-DK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Efterårets møde i repræsentantskabet</a:t>
            </a:r>
          </a:p>
        </p:txBody>
      </p:sp>
    </p:spTree>
    <p:extLst>
      <p:ext uri="{BB962C8B-B14F-4D97-AF65-F5344CB8AC3E}">
        <p14:creationId xmlns:p14="http://schemas.microsoft.com/office/powerpoint/2010/main" val="305741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941" y="443610"/>
            <a:ext cx="2011002" cy="1133183"/>
          </a:xfrm>
          <a:prstGeom prst="rect">
            <a:avLst/>
          </a:prstGeom>
        </p:spPr>
      </p:pic>
      <p:sp>
        <p:nvSpPr>
          <p:cNvPr id="10" name="Titel 9"/>
          <p:cNvSpPr>
            <a:spLocks noGrp="1"/>
          </p:cNvSpPr>
          <p:nvPr>
            <p:ph type="ctrTitle"/>
          </p:nvPr>
        </p:nvSpPr>
        <p:spPr>
          <a:xfrm>
            <a:off x="504825" y="679511"/>
            <a:ext cx="3400425" cy="661379"/>
          </a:xfrm>
        </p:spPr>
        <p:txBody>
          <a:bodyPr>
            <a:normAutofit/>
          </a:bodyPr>
          <a:lstStyle/>
          <a:p>
            <a:r>
              <a:rPr lang="da-DK" sz="3200" b="1" dirty="0">
                <a:latin typeface="Lato "/>
              </a:rPr>
              <a:t>Grønt Guld 2021</a:t>
            </a:r>
            <a:endParaRPr lang="da-GB" sz="3200" b="1" dirty="0">
              <a:latin typeface="Lato "/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ADD1C02-469A-EAF7-8ADC-5E09B4396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375" y="1704974"/>
            <a:ext cx="11163300" cy="486727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b="1" dirty="0"/>
              <a:t>Pulje</a:t>
            </a:r>
            <a:r>
              <a:rPr lang="da-DK" dirty="0"/>
              <a:t>: Ca. 300.000,- tilbage (af 1,5mio.)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b="1" dirty="0"/>
              <a:t>Formål</a:t>
            </a:r>
            <a:r>
              <a:rPr lang="da-DK" dirty="0"/>
              <a:t>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- at hjælpe særligt aktive ældre på 67 med at realisere grønne projekter</a:t>
            </a:r>
            <a:br>
              <a:rPr lang="da-DK" dirty="0"/>
            </a:br>
            <a:r>
              <a:rPr lang="da-DK" dirty="0"/>
              <a:t>- omsætte relevant udvalg af FN’s bæredygtighedsmål til konkrete aktiviteter, ture og arrangementer (max. 70.000,- pr. projekt max. 15.000,- pr. deltager)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b="1" dirty="0"/>
              <a:t>Kriterier</a:t>
            </a:r>
            <a:r>
              <a:rPr lang="da-DK" dirty="0"/>
              <a:t>: Den lokale DN-afdeling skal godkende projektet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b="1" dirty="0"/>
              <a:t>Ansøgningsfrist</a:t>
            </a:r>
            <a:r>
              <a:rPr lang="da-DK" dirty="0"/>
              <a:t>: 30. juni 2023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b="1" dirty="0"/>
              <a:t>Kontakt</a:t>
            </a:r>
            <a:r>
              <a:rPr lang="da-DK" dirty="0"/>
              <a:t>: Mads Peter Aagaard Madsen, 20 86 24 94, mads@dn.dk</a:t>
            </a:r>
          </a:p>
        </p:txBody>
      </p:sp>
    </p:spTree>
    <p:extLst>
      <p:ext uri="{BB962C8B-B14F-4D97-AF65-F5344CB8AC3E}">
        <p14:creationId xmlns:p14="http://schemas.microsoft.com/office/powerpoint/2010/main" val="14876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941" y="443610"/>
            <a:ext cx="2011002" cy="1133183"/>
          </a:xfrm>
          <a:prstGeom prst="rect">
            <a:avLst/>
          </a:prstGeom>
        </p:spPr>
      </p:pic>
      <p:sp>
        <p:nvSpPr>
          <p:cNvPr id="10" name="Titel 9"/>
          <p:cNvSpPr>
            <a:spLocks noGrp="1"/>
          </p:cNvSpPr>
          <p:nvPr>
            <p:ph type="ctrTitle"/>
          </p:nvPr>
        </p:nvSpPr>
        <p:spPr>
          <a:xfrm>
            <a:off x="455518" y="687028"/>
            <a:ext cx="6869207" cy="646346"/>
          </a:xfrm>
        </p:spPr>
        <p:txBody>
          <a:bodyPr>
            <a:normAutofit/>
          </a:bodyPr>
          <a:lstStyle/>
          <a:p>
            <a:pPr algn="l"/>
            <a:r>
              <a:rPr lang="da-DK" sz="3200" b="1" dirty="0">
                <a:latin typeface="Lato "/>
              </a:rPr>
              <a:t>OBS: Sekretariatet bygger om</a:t>
            </a:r>
            <a:endParaRPr lang="da-GB" sz="3200" b="1" dirty="0">
              <a:latin typeface="Lato "/>
            </a:endParaRPr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C7ED3005-8B4F-BC41-8FA3-79EA80C2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10" y="1744726"/>
            <a:ext cx="10355489" cy="442624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Primo januar – ultimo maj bygges der om i Masnedøgade 20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Sekretariatet vil være meget sparsomt bemandet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- ansatte arbejder hjemmefra</a:t>
            </a:r>
            <a:br>
              <a:rPr lang="da-DK" dirty="0"/>
            </a:br>
            <a:r>
              <a:rPr lang="da-DK" dirty="0"/>
              <a:t>- begrænset gæsteadgang</a:t>
            </a:r>
            <a:br>
              <a:rPr lang="da-DK" dirty="0"/>
            </a:br>
            <a:r>
              <a:rPr lang="da-DK" dirty="0"/>
              <a:t>- længere behandlingstid på nogen opgaver</a:t>
            </a:r>
          </a:p>
          <a:p>
            <a:pPr algn="l"/>
            <a:br>
              <a:rPr lang="da-DK" dirty="0"/>
            </a:br>
            <a:endParaRPr lang="da-GB" dirty="0"/>
          </a:p>
        </p:txBody>
      </p:sp>
    </p:spTree>
    <p:extLst>
      <p:ext uri="{BB962C8B-B14F-4D97-AF65-F5344CB8AC3E}">
        <p14:creationId xmlns:p14="http://schemas.microsoft.com/office/powerpoint/2010/main" val="206616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3941" y="443610"/>
            <a:ext cx="2011002" cy="1133183"/>
          </a:xfrm>
          <a:prstGeom prst="rect">
            <a:avLst/>
          </a:prstGeom>
        </p:spPr>
      </p:pic>
      <p:sp>
        <p:nvSpPr>
          <p:cNvPr id="10" name="Titel 9"/>
          <p:cNvSpPr>
            <a:spLocks noGrp="1"/>
          </p:cNvSpPr>
          <p:nvPr>
            <p:ph type="ctrTitle"/>
          </p:nvPr>
        </p:nvSpPr>
        <p:spPr>
          <a:xfrm>
            <a:off x="455518" y="687028"/>
            <a:ext cx="7707407" cy="646346"/>
          </a:xfrm>
        </p:spPr>
        <p:txBody>
          <a:bodyPr>
            <a:normAutofit/>
          </a:bodyPr>
          <a:lstStyle/>
          <a:p>
            <a:pPr algn="l"/>
            <a:r>
              <a:rPr lang="da-DK" sz="3200" b="1" dirty="0">
                <a:latin typeface="Lato "/>
              </a:rPr>
              <a:t>Pilotprojekt: Flere DN-aktive </a:t>
            </a:r>
            <a:endParaRPr lang="da-GB" sz="3200" b="1" dirty="0">
              <a:latin typeface="Lato "/>
            </a:endParaRPr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C7ED3005-8B4F-BC41-8FA3-79EA80C2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518" y="1790574"/>
            <a:ext cx="11736482" cy="5448426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400" b="1" dirty="0"/>
              <a:t>Formål</a:t>
            </a:r>
            <a:r>
              <a:rPr lang="da-DK" sz="3400" dirty="0"/>
              <a:t>: Opnå kultur og viden til at rekruttere og fastholde nye aktive i </a:t>
            </a:r>
            <a:br>
              <a:rPr lang="da-DK" sz="3400" dirty="0"/>
            </a:br>
            <a:r>
              <a:rPr lang="da-DK" sz="3400" dirty="0"/>
              <a:t>afdelingerne mhp. at rumme større diversitet i alder og kompetencer. </a:t>
            </a:r>
            <a:br>
              <a:rPr lang="da-DK" sz="3400" dirty="0"/>
            </a:br>
            <a:r>
              <a:rPr lang="da-DK" sz="3400" dirty="0"/>
              <a:t>Den opøvede viden fra pilotprojektet samles til konkrete brugbare red-</a:t>
            </a:r>
            <a:br>
              <a:rPr lang="da-DK" sz="3400" dirty="0"/>
            </a:br>
            <a:r>
              <a:rPr lang="da-DK" sz="3400" dirty="0"/>
              <a:t>skaber til at styrke resten af </a:t>
            </a:r>
            <a:r>
              <a:rPr lang="da-DK" sz="3400" dirty="0" err="1"/>
              <a:t>DN’s</a:t>
            </a:r>
            <a:r>
              <a:rPr lang="da-DK" sz="3400" dirty="0"/>
              <a:t> afdelinger i årene 2024/25/26, for at pilotprojektet bliver en forandringsmotor.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400" b="1" dirty="0"/>
              <a:t>Varighed</a:t>
            </a:r>
            <a:r>
              <a:rPr lang="da-DK" sz="3400" dirty="0"/>
              <a:t>: 9 mdr. (3 fysiske workshops).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400" b="1" dirty="0"/>
              <a:t>Deltagelse</a:t>
            </a:r>
            <a:r>
              <a:rPr lang="da-DK" sz="3400" dirty="0"/>
              <a:t>: 3-4 medlemmer fra hver bestyrelse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400" b="1" dirty="0"/>
              <a:t>Status</a:t>
            </a:r>
            <a:r>
              <a:rPr lang="da-DK" sz="3400" dirty="0"/>
              <a:t>: </a:t>
            </a:r>
            <a:br>
              <a:rPr lang="da-DK" sz="3400" dirty="0"/>
            </a:br>
            <a:r>
              <a:rPr lang="da-DK" sz="3400" dirty="0"/>
              <a:t>- 2 workshops er afholdt</a:t>
            </a:r>
            <a:br>
              <a:rPr lang="da-DK" sz="3400" dirty="0"/>
            </a:br>
            <a:r>
              <a:rPr lang="da-DK" sz="3400" dirty="0"/>
              <a:t>- 7 afdelinger er undervejs i forløbet</a:t>
            </a:r>
            <a:br>
              <a:rPr lang="da-DK" sz="3400" dirty="0"/>
            </a:br>
            <a:r>
              <a:rPr lang="da-DK" sz="3400" dirty="0"/>
              <a:t>- Pilotforløbet varer indtil april 23, hvorefter der evalueres mhp. videre udrulning </a:t>
            </a:r>
            <a:br>
              <a:rPr lang="da-DK" dirty="0"/>
            </a:br>
            <a:endParaRPr lang="da-GB" dirty="0"/>
          </a:p>
        </p:txBody>
      </p:sp>
    </p:spTree>
    <p:extLst>
      <p:ext uri="{BB962C8B-B14F-4D97-AF65-F5344CB8AC3E}">
        <p14:creationId xmlns:p14="http://schemas.microsoft.com/office/powerpoint/2010/main" val="374134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DN_theme_jose">
      <a:dk1>
        <a:srgbClr val="004355"/>
      </a:dk1>
      <a:lt1>
        <a:srgbClr val="B7CAD4"/>
      </a:lt1>
      <a:dk2>
        <a:srgbClr val="3C6359"/>
      </a:dk2>
      <a:lt2>
        <a:srgbClr val="C0D2CC"/>
      </a:lt2>
      <a:accent1>
        <a:srgbClr val="EDE937"/>
      </a:accent1>
      <a:accent2>
        <a:srgbClr val="EF4050"/>
      </a:accent2>
      <a:accent3>
        <a:srgbClr val="F26522"/>
      </a:accent3>
      <a:accent4>
        <a:srgbClr val="FFC000"/>
      </a:accent4>
      <a:accent5>
        <a:srgbClr val="52453E"/>
      </a:accent5>
      <a:accent6>
        <a:srgbClr val="8F8582"/>
      </a:accent6>
      <a:hlink>
        <a:srgbClr val="FFFFFF"/>
      </a:hlink>
      <a:folHlink>
        <a:srgbClr val="8F8582"/>
      </a:folHlink>
    </a:clrScheme>
    <a:fontScheme name="DN_theme_jose">
      <a:majorFont>
        <a:latin typeface="Lato Light"/>
        <a:ea typeface=""/>
        <a:cs typeface=""/>
      </a:majorFont>
      <a:minorFont>
        <a:latin typeface="Lato Black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bat i DN" id="{5C3819DF-4AFF-A441-B7D3-EB0B43E509F0}" vid="{54FF0C47-2680-0C43-8F2A-8E224DF2AEC4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4573</TotalTime>
  <Words>532</Words>
  <Application>Microsoft Office PowerPoint</Application>
  <PresentationFormat>Widescreen</PresentationFormat>
  <Paragraphs>43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2" baseType="lpstr">
      <vt:lpstr>Arial</vt:lpstr>
      <vt:lpstr>Calibri</vt:lpstr>
      <vt:lpstr>Lato</vt:lpstr>
      <vt:lpstr>Lato </vt:lpstr>
      <vt:lpstr>Lato Black</vt:lpstr>
      <vt:lpstr>Lato Light</vt:lpstr>
      <vt:lpstr>Office-tema</vt:lpstr>
      <vt:lpstr>PowerPoint-præsentation</vt:lpstr>
      <vt:lpstr>Efterårets møde i repræsentantskabet</vt:lpstr>
      <vt:lpstr>Grønt Guld 2021</vt:lpstr>
      <vt:lpstr>OBS: Sekretariatet bygger om</vt:lpstr>
      <vt:lpstr>Pilotprojekt: Flere DN-aktive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DN’s nye strategi</dc:title>
  <dc:creator>Kristian Ørsted Pedersen</dc:creator>
  <cp:lastModifiedBy>Mads Peter Aagaard Madsen</cp:lastModifiedBy>
  <cp:revision>15</cp:revision>
  <cp:lastPrinted>2021-10-06T13:26:17Z</cp:lastPrinted>
  <dcterms:created xsi:type="dcterms:W3CDTF">2022-03-06T10:01:57Z</dcterms:created>
  <dcterms:modified xsi:type="dcterms:W3CDTF">2022-10-14T12:57:09Z</dcterms:modified>
</cp:coreProperties>
</file>