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1" r:id="rId2"/>
    <p:sldId id="526" r:id="rId3"/>
    <p:sldId id="527" r:id="rId4"/>
    <p:sldId id="310" r:id="rId5"/>
    <p:sldId id="534" r:id="rId6"/>
    <p:sldId id="535" r:id="rId7"/>
    <p:sldId id="532" r:id="rId8"/>
    <p:sldId id="533" r:id="rId9"/>
    <p:sldId id="269" r:id="rId10"/>
    <p:sldId id="514" r:id="rId11"/>
    <p:sldId id="525" r:id="rId12"/>
    <p:sldId id="515" r:id="rId13"/>
    <p:sldId id="522" r:id="rId14"/>
    <p:sldId id="523" r:id="rId15"/>
    <p:sldId id="530" r:id="rId16"/>
    <p:sldId id="536" r:id="rId17"/>
    <p:sldId id="537" r:id="rId18"/>
    <p:sldId id="529" r:id="rId19"/>
    <p:sldId id="538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EA57E-DD89-4B09-B78E-AEB9FF39EA67}" v="1" dt="2022-10-13T16:52:46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19" autoAdjust="0"/>
    <p:restoredTop sz="96405" autoAdjust="0"/>
  </p:normalViewPr>
  <p:slideViewPr>
    <p:cSldViewPr snapToGrid="0">
      <p:cViewPr varScale="1">
        <p:scale>
          <a:sx n="106" d="100"/>
          <a:sy n="106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5E8C5-3CFA-476C-BC87-21A0EE059830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97467-2681-482B-8AEE-E8E6F80CC6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51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F946-6023-194E-954E-7DA466D25808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EE276-90CD-EE4E-9B38-0517C380A6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40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75C3-2323-4B1B-8867-E3C24841E02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7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-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75C3-2323-4B1B-8867-E3C24841E02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1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-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75C3-2323-4B1B-8867-E3C24841E02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45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-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75C3-2323-4B1B-8867-E3C24841E02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3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-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75C3-2323-4B1B-8867-E3C24841E02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1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-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75C3-2323-4B1B-8867-E3C24841E02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3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-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75C3-2323-4B1B-8867-E3C24841E02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4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mørk u. str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47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 m. billede og ly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48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2000">
                <a:latin typeface="Lato" panose="020F0502020204030203" pitchFamily="34" charset="0"/>
              </a:defRPr>
            </a:lvl1pPr>
            <a:lvl2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2pPr>
            <a:lvl3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3pPr>
            <a:lvl4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4pPr>
            <a:lvl5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2000">
                <a:latin typeface="Lato" panose="020F0502020204030203" pitchFamily="34" charset="0"/>
              </a:defRPr>
            </a:lvl1pPr>
            <a:lvl2pPr>
              <a:lnSpc>
                <a:spcPct val="125000"/>
              </a:lnSpc>
              <a:defRPr sz="2000">
                <a:latin typeface="Lato" panose="020F0502020204030203" pitchFamily="34" charset="0"/>
              </a:defRPr>
            </a:lvl2pPr>
            <a:lvl3pPr>
              <a:lnSpc>
                <a:spcPct val="125000"/>
              </a:lnSpc>
              <a:defRPr sz="2000">
                <a:latin typeface="Lato" panose="020F0502020204030203" pitchFamily="34" charset="0"/>
              </a:defRPr>
            </a:lvl3pPr>
            <a:lvl4pPr>
              <a:lnSpc>
                <a:spcPct val="125000"/>
              </a:lnSpc>
              <a:defRPr sz="2000">
                <a:latin typeface="Lato" panose="020F0502020204030203" pitchFamily="34" charset="0"/>
              </a:defRPr>
            </a:lvl4pPr>
            <a:lvl5pPr>
              <a:lnSpc>
                <a:spcPct val="125000"/>
              </a:lnSpc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94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underoverskrift og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5144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3851275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0612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3851275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16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134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65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rubrik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839788" y="2274848"/>
            <a:ext cx="3932237" cy="35941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53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408341" y="74341"/>
            <a:ext cx="6783659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274848"/>
            <a:ext cx="3932237" cy="35941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Ligebenet trekant 7"/>
          <p:cNvSpPr>
            <a:spLocks noChangeAspect="1"/>
          </p:cNvSpPr>
          <p:nvPr userDrawn="1"/>
        </p:nvSpPr>
        <p:spPr>
          <a:xfrm rot="5400000">
            <a:off x="5374751" y="1603932"/>
            <a:ext cx="487058" cy="4198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46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74341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3848400"/>
            <a:ext cx="3932237" cy="23714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5459219" y="3466800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1562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686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4685" y="3466800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457631" y="75600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0365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4"/>
          </p:nvPr>
        </p:nvSpPr>
        <p:spPr>
          <a:xfrm>
            <a:off x="7421563" y="3848399"/>
            <a:ext cx="3932237" cy="23714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8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34668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9426498" y="421826"/>
            <a:ext cx="1970473" cy="2908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681" y="421825"/>
            <a:ext cx="2521821" cy="29084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3"/>
          </p:nvPr>
        </p:nvSpPr>
        <p:spPr>
          <a:xfrm>
            <a:off x="6084000" y="34668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10" name="Pladsholder til billede 2"/>
          <p:cNvSpPr>
            <a:spLocks noGrp="1"/>
          </p:cNvSpPr>
          <p:nvPr>
            <p:ph type="pic" idx="14"/>
          </p:nvPr>
        </p:nvSpPr>
        <p:spPr>
          <a:xfrm>
            <a:off x="3054000" y="756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79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mørk m. str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7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/>
          <p:cNvSpPr>
            <a:spLocks noGrp="1"/>
          </p:cNvSpPr>
          <p:nvPr>
            <p:ph type="pic" idx="14"/>
          </p:nvPr>
        </p:nvSpPr>
        <p:spPr>
          <a:xfrm>
            <a:off x="0" y="756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5"/>
          </p:nvPr>
        </p:nvSpPr>
        <p:spPr>
          <a:xfrm>
            <a:off x="6084000" y="75600"/>
            <a:ext cx="6108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34668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3"/>
          </p:nvPr>
        </p:nvSpPr>
        <p:spPr>
          <a:xfrm>
            <a:off x="6084000" y="3466800"/>
            <a:ext cx="6108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171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5F06-5429-4743-AA7B-FA4A8FBBAF0B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341F-A3C8-4CEA-89B0-EA222C042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172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ys u. str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24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ys m. str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74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. billede mørk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53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. billede lys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6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m. streg kun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4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overskrift og br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505075"/>
            <a:ext cx="10515600" cy="3671888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839788" y="1681163"/>
            <a:ext cx="10514012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7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 m. billede og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54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0FDE-9DF4-4544-A66F-43CCD76F9D32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-111512" y="33453"/>
            <a:ext cx="12422458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2" r:id="rId3"/>
    <p:sldLayoutId id="2147483662" r:id="rId4"/>
    <p:sldLayoutId id="2147483669" r:id="rId5"/>
    <p:sldLayoutId id="2147483670" r:id="rId6"/>
    <p:sldLayoutId id="2147483665" r:id="rId7"/>
    <p:sldLayoutId id="2147483650" r:id="rId8"/>
    <p:sldLayoutId id="2147483651" r:id="rId9"/>
    <p:sldLayoutId id="214748367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63" r:id="rId17"/>
    <p:sldLayoutId id="2147483666" r:id="rId18"/>
    <p:sldLayoutId id="2147483667" r:id="rId19"/>
    <p:sldLayoutId id="2147483668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714640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Mere plads til naturen</a:t>
            </a:r>
            <a:endParaRPr lang="da-DK" sz="4200">
              <a:solidFill>
                <a:srgbClr val="FFFFFF"/>
              </a:solidFill>
              <a:latin typeface="+mn-lt"/>
              <a:ea typeface="Lato Black"/>
              <a:cs typeface="Lato Black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320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Lato Black"/>
                <a:cs typeface="Lato Black"/>
              </a:rPr>
              <a:t>Tværgående mærkesag 2022-2023</a:t>
            </a: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  <a:ea typeface="Lato Black"/>
              <a:cs typeface="Lato Black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  <a:ea typeface="Lato Black"/>
              <a:cs typeface="Lato Black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0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2" y="52754"/>
            <a:ext cx="12191634" cy="6858000"/>
          </a:xfrm>
          <a:prstGeom prst="rect">
            <a:avLst/>
          </a:prstGeom>
          <a:solidFill>
            <a:srgbClr val="C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84" y="0"/>
            <a:ext cx="12191633" cy="105508"/>
          </a:xfrm>
          <a:prstGeom prst="rect">
            <a:avLst/>
          </a:prstGeom>
          <a:solidFill>
            <a:srgbClr val="ED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227" y="6144091"/>
            <a:ext cx="812767" cy="44220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AC13E4E-24C2-451C-9AEB-E53782FBED51}"/>
              </a:ext>
            </a:extLst>
          </p:cNvPr>
          <p:cNvSpPr txBox="1"/>
          <p:nvPr/>
        </p:nvSpPr>
        <p:spPr>
          <a:xfrm>
            <a:off x="384551" y="423579"/>
            <a:ext cx="11458871" cy="731611"/>
          </a:xfrm>
          <a:prstGeom prst="rect">
            <a:avLst/>
          </a:prstGeom>
          <a:noFill/>
          <a:ln w="28575">
            <a:solidFill>
              <a:srgbClr val="004155"/>
            </a:solidFill>
          </a:ln>
        </p:spPr>
        <p:txBody>
          <a:bodyPr wrap="square" rtlCol="0">
            <a:spAutoFit/>
          </a:bodyPr>
          <a:lstStyle/>
          <a:p>
            <a:pPr algn="ctr" defTabSz="316520"/>
            <a:r>
              <a:rPr lang="da-DK" sz="4154" b="1" dirty="0">
                <a:solidFill>
                  <a:srgbClr val="00415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Virkemiddelkataloget til lokal inspiration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64A3DD6-4A5E-48A6-9FA7-DCC05B12D622}"/>
              </a:ext>
            </a:extLst>
          </p:cNvPr>
          <p:cNvSpPr txBox="1"/>
          <p:nvPr/>
        </p:nvSpPr>
        <p:spPr>
          <a:xfrm>
            <a:off x="366564" y="1444801"/>
            <a:ext cx="11458871" cy="51634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Udarbejdet af fælles arbejdsgruppe med deltagelse af sekretariatet og 10 afdelinger</a:t>
            </a:r>
          </a:p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95605" indent="-395605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Formålet er, at understøtte lokal handling for ”mere plads til naturen”.</a:t>
            </a:r>
          </a:p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95605" indent="-395605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indgang til at arbejde med mål og virkemidler eller styrke måske igangværende indsatser i egen afdeling</a:t>
            </a:r>
            <a:endParaRPr lang="da-DK" sz="2492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95605" indent="-395605" defTabSz="316520">
              <a:buFont typeface="Arial" panose="020B0604020202020204" pitchFamily="34" charset="0"/>
              <a:buChar char="•"/>
            </a:pPr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endParaRPr lang="da-DK" sz="2492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23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2" y="52754"/>
            <a:ext cx="12191634" cy="6858000"/>
          </a:xfrm>
          <a:prstGeom prst="rect">
            <a:avLst/>
          </a:prstGeom>
          <a:solidFill>
            <a:srgbClr val="C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84" y="0"/>
            <a:ext cx="12191633" cy="105508"/>
          </a:xfrm>
          <a:prstGeom prst="rect">
            <a:avLst/>
          </a:prstGeom>
          <a:solidFill>
            <a:srgbClr val="ED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227" y="6144091"/>
            <a:ext cx="812767" cy="44220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AC13E4E-24C2-451C-9AEB-E53782FBED51}"/>
              </a:ext>
            </a:extLst>
          </p:cNvPr>
          <p:cNvSpPr txBox="1"/>
          <p:nvPr/>
        </p:nvSpPr>
        <p:spPr>
          <a:xfrm>
            <a:off x="384551" y="423579"/>
            <a:ext cx="11458871" cy="731611"/>
          </a:xfrm>
          <a:prstGeom prst="rect">
            <a:avLst/>
          </a:prstGeom>
          <a:noFill/>
          <a:ln w="28575">
            <a:solidFill>
              <a:srgbClr val="00415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316520"/>
            <a:r>
              <a:rPr lang="da-DK" sz="4150" b="1" dirty="0">
                <a:solidFill>
                  <a:srgbClr val="004155"/>
                </a:solidFill>
                <a:latin typeface="Lato Black"/>
                <a:ea typeface="Lato Black"/>
                <a:cs typeface="Lato Black"/>
              </a:rPr>
              <a:t>Virkemiddelkatalog</a:t>
            </a:r>
            <a:endParaRPr lang="da-DK" sz="4154" b="1" dirty="0">
              <a:solidFill>
                <a:srgbClr val="004155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64A3DD6-4A5E-48A6-9FA7-DCC05B12D622}"/>
              </a:ext>
            </a:extLst>
          </p:cNvPr>
          <p:cNvSpPr txBox="1"/>
          <p:nvPr/>
        </p:nvSpPr>
        <p:spPr>
          <a:xfrm>
            <a:off x="366564" y="1232792"/>
            <a:ext cx="11458871" cy="593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Beskriver 6 forskellige projekttyper, som kan skabe mere plads til natur med lokal indsats:</a:t>
            </a:r>
          </a:p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95649" indent="-395649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Indsats på kommunens egne arealer.</a:t>
            </a:r>
          </a:p>
          <a:p>
            <a:pPr marL="395649" indent="-395649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Naturperler og udvid de gode naturområder.</a:t>
            </a:r>
          </a:p>
          <a:p>
            <a:pPr marL="395649" indent="-395649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Genoprettelse af ådale/vådområder.</a:t>
            </a:r>
          </a:p>
          <a:p>
            <a:pPr marL="395649" indent="-395649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Udtagning af lavbundsjorder.</a:t>
            </a:r>
          </a:p>
          <a:p>
            <a:pPr marL="395649" indent="-395649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Partnerskaber med lokale virksomheder, kirker, forsyningsselskaber og andre aktører.</a:t>
            </a:r>
          </a:p>
          <a:p>
            <a:pPr marL="395649" indent="-395649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Etablering af grundvandsparker.</a:t>
            </a:r>
          </a:p>
          <a:p>
            <a:pPr defTabSz="316520"/>
            <a:endParaRPr lang="da-DK" sz="2492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endParaRPr lang="da-DK" sz="2492" dirty="0">
              <a:solidFill>
                <a:prstClr val="black"/>
              </a:solidFill>
              <a:latin typeface="Calibri" panose="020F0502020204030204"/>
            </a:endParaRPr>
          </a:p>
          <a:p>
            <a:pPr defTabSz="316520"/>
            <a:endParaRPr lang="da-DK" sz="2492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706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2" y="105508"/>
            <a:ext cx="12191634" cy="6858000"/>
          </a:xfrm>
          <a:prstGeom prst="rect">
            <a:avLst/>
          </a:prstGeom>
          <a:solidFill>
            <a:srgbClr val="C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84" y="0"/>
            <a:ext cx="12191633" cy="105508"/>
          </a:xfrm>
          <a:prstGeom prst="rect">
            <a:avLst/>
          </a:prstGeom>
          <a:solidFill>
            <a:srgbClr val="ED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227" y="6144091"/>
            <a:ext cx="812767" cy="44220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AC13E4E-24C2-451C-9AEB-E53782FBED51}"/>
              </a:ext>
            </a:extLst>
          </p:cNvPr>
          <p:cNvSpPr txBox="1"/>
          <p:nvPr/>
        </p:nvSpPr>
        <p:spPr>
          <a:xfrm>
            <a:off x="384551" y="423579"/>
            <a:ext cx="11458871" cy="731611"/>
          </a:xfrm>
          <a:prstGeom prst="rect">
            <a:avLst/>
          </a:prstGeom>
          <a:noFill/>
          <a:ln w="28575">
            <a:solidFill>
              <a:srgbClr val="00415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316520"/>
            <a:r>
              <a:rPr lang="da-DK" sz="4150" b="1">
                <a:solidFill>
                  <a:srgbClr val="004155"/>
                </a:solidFill>
                <a:latin typeface="Lato Black"/>
                <a:ea typeface="Lato Black"/>
                <a:cs typeface="Lato Black"/>
              </a:rPr>
              <a:t>Eksempler på projekter</a:t>
            </a:r>
            <a:endParaRPr lang="da-DK" sz="4154" b="1">
              <a:solidFill>
                <a:srgbClr val="004155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04893A0-0A3A-4D2D-B471-0E17424F38E7}"/>
              </a:ext>
            </a:extLst>
          </p:cNvPr>
          <p:cNvSpPr txBox="1"/>
          <p:nvPr/>
        </p:nvSpPr>
        <p:spPr>
          <a:xfrm>
            <a:off x="497663" y="1437028"/>
            <a:ext cx="11694153" cy="4380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7485" indent="-197485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Ålegræs, Kalø vig (DN Århus)</a:t>
            </a:r>
          </a:p>
          <a:p>
            <a:pPr marL="197485" indent="-197485" defTabSz="316520">
              <a:buFont typeface="Arial" panose="020B0604020202020204" pitchFamily="34" charset="0"/>
              <a:buChar char="•"/>
            </a:pPr>
            <a:r>
              <a:rPr lang="da-DK" sz="2769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Varbro</a:t>
            </a: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ådal (DN Hjørring)</a:t>
            </a:r>
          </a:p>
          <a:p>
            <a:pPr marL="197485" indent="-197485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Odenses skove (DN Odense)</a:t>
            </a:r>
          </a:p>
          <a:p>
            <a:pPr marL="197485" indent="-197485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Græse å naturprojekt (DN Frederikssund)</a:t>
            </a:r>
          </a:p>
          <a:p>
            <a:pPr marL="197485" indent="-197485" defTabSz="316520">
              <a:buFont typeface="Arial" panose="020B0604020202020204" pitchFamily="34" charset="0"/>
              <a:buChar char="•"/>
            </a:pPr>
            <a:r>
              <a:rPr lang="da-DK" sz="2769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Mere Vild natur, hvor du bor (vildere have) (DN Ikast-Brande)</a:t>
            </a:r>
          </a:p>
          <a:p>
            <a:pPr defTabSz="316520"/>
            <a:endParaRPr lang="da-DK" sz="2769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r>
              <a:rPr lang="da-DK" sz="2750" dirty="0">
                <a:latin typeface="Lato"/>
                <a:ea typeface="Lato"/>
                <a:cs typeface="Lato"/>
              </a:rPr>
              <a:t>[To mere på vej om Grøn kirke og kirkegård (DN Silkeborg, DN Ikast-Brande, DN Syddjurs) og Lavbundsjorder i Nørreådalen (DN Viborg)]</a:t>
            </a:r>
          </a:p>
          <a:p>
            <a:pPr defTabSz="316520">
              <a:lnSpc>
                <a:spcPct val="150000"/>
              </a:lnSpc>
            </a:pPr>
            <a:endParaRPr lang="da-DK" sz="221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697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170" y="-163187"/>
            <a:ext cx="12191633" cy="6858000"/>
          </a:xfrm>
          <a:prstGeom prst="rect">
            <a:avLst/>
          </a:prstGeom>
          <a:solidFill>
            <a:srgbClr val="C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84" y="0"/>
            <a:ext cx="12191633" cy="105508"/>
          </a:xfrm>
          <a:prstGeom prst="rect">
            <a:avLst/>
          </a:prstGeom>
          <a:solidFill>
            <a:srgbClr val="ED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227" y="6144091"/>
            <a:ext cx="812767" cy="44220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AC13E4E-24C2-451C-9AEB-E53782FBED51}"/>
              </a:ext>
            </a:extLst>
          </p:cNvPr>
          <p:cNvSpPr txBox="1"/>
          <p:nvPr/>
        </p:nvSpPr>
        <p:spPr>
          <a:xfrm>
            <a:off x="384551" y="268696"/>
            <a:ext cx="11458871" cy="1370888"/>
          </a:xfrm>
          <a:prstGeom prst="rect">
            <a:avLst/>
          </a:prstGeom>
          <a:noFill/>
          <a:ln w="28575">
            <a:solidFill>
              <a:srgbClr val="00415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316520"/>
            <a:r>
              <a:rPr lang="da-DK" sz="4150" b="1">
                <a:solidFill>
                  <a:srgbClr val="004155"/>
                </a:solidFill>
                <a:latin typeface="Lato Black"/>
                <a:ea typeface="Lato Black"/>
                <a:cs typeface="Lato Black"/>
              </a:rPr>
              <a:t>Hvordan kan afdelingerne bruge virkemiddelkatalog og eksempler?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1F1E409-0863-9952-1BBD-2D7758DA1692}"/>
              </a:ext>
            </a:extLst>
          </p:cNvPr>
          <p:cNvSpPr txBox="1"/>
          <p:nvPr/>
        </p:nvSpPr>
        <p:spPr>
          <a:xfrm>
            <a:off x="384551" y="1673472"/>
            <a:ext cx="11458871" cy="367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25" indent="-197825" defTabSz="316520">
              <a:buFont typeface="Arial" panose="020B0604020202020204" pitchFamily="34" charset="0"/>
              <a:buChar char="•"/>
            </a:pPr>
            <a:endParaRPr lang="da-DK" sz="2908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da-DK" sz="2908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da-DK" sz="2908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Blive inspireret til indsatser, der skaber mere plads til naturen lokalt.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da-DK" sz="2908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da-DK" sz="2908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Formulere igangværende indsatser ind i mærkesagen ”mere plads til naturen” og evt. styrke dem med yderligere virkemidler og proces.</a:t>
            </a:r>
          </a:p>
          <a:p>
            <a:pPr defTabSz="316520"/>
            <a:endParaRPr lang="da-DK" sz="2908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da-DK" sz="2908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Videndeling på tværs med afsæt i gode erfaringer.</a:t>
            </a:r>
          </a:p>
        </p:txBody>
      </p:sp>
    </p:spTree>
    <p:extLst>
      <p:ext uri="{BB962C8B-B14F-4D97-AF65-F5344CB8AC3E}">
        <p14:creationId xmlns:p14="http://schemas.microsoft.com/office/powerpoint/2010/main" val="6168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3" y="0"/>
            <a:ext cx="12191633" cy="6858000"/>
          </a:xfrm>
          <a:prstGeom prst="rect">
            <a:avLst/>
          </a:prstGeom>
          <a:solidFill>
            <a:srgbClr val="C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84" y="0"/>
            <a:ext cx="12191633" cy="105508"/>
          </a:xfrm>
          <a:prstGeom prst="rect">
            <a:avLst/>
          </a:prstGeom>
          <a:solidFill>
            <a:srgbClr val="ED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227" y="6144091"/>
            <a:ext cx="812767" cy="44220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AC13E4E-24C2-451C-9AEB-E53782FBED51}"/>
              </a:ext>
            </a:extLst>
          </p:cNvPr>
          <p:cNvSpPr txBox="1"/>
          <p:nvPr/>
        </p:nvSpPr>
        <p:spPr>
          <a:xfrm>
            <a:off x="384551" y="423579"/>
            <a:ext cx="11458871" cy="667555"/>
          </a:xfrm>
          <a:prstGeom prst="rect">
            <a:avLst/>
          </a:prstGeom>
          <a:noFill/>
          <a:ln w="28575">
            <a:solidFill>
              <a:srgbClr val="004155"/>
            </a:solidFill>
          </a:ln>
        </p:spPr>
        <p:txBody>
          <a:bodyPr wrap="square" rtlCol="0">
            <a:spAutoFit/>
          </a:bodyPr>
          <a:lstStyle/>
          <a:p>
            <a:pPr defTabSz="316520"/>
            <a:r>
              <a:rPr lang="da-DK" sz="3738" b="1" dirty="0">
                <a:solidFill>
                  <a:srgbClr val="00415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Kriterier for lokale naturprojekter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1F1E409-0863-9952-1BBD-2D7758DA1692}"/>
              </a:ext>
            </a:extLst>
          </p:cNvPr>
          <p:cNvSpPr txBox="1"/>
          <p:nvPr/>
        </p:nvSpPr>
        <p:spPr>
          <a:xfrm>
            <a:off x="384551" y="1062807"/>
            <a:ext cx="11351739" cy="47578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16520"/>
            <a:endParaRPr lang="da-DK" sz="2354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endParaRPr lang="da-DK" sz="2354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16230" indent="-316230" defTabSz="316520">
              <a:buFont typeface="Arial" panose="020B0604020202020204" pitchFamily="34" charset="0"/>
              <a:buChar char="•"/>
            </a:pPr>
            <a:r>
              <a:rPr lang="da-DK" sz="2354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Skaber mere plads til naturen på konkret lokation.</a:t>
            </a:r>
          </a:p>
          <a:p>
            <a:pPr defTabSz="316520"/>
            <a:endParaRPr lang="da-DK" sz="2354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16230" indent="-316230" defTabSz="316520">
              <a:buFont typeface="Arial" panose="020B0604020202020204" pitchFamily="34" charset="0"/>
              <a:buChar char="•"/>
            </a:pPr>
            <a:r>
              <a:rPr lang="da-DK" sz="2354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Enten i gang eller i en tidlig fase, hvor der snart forventes konkret aktivitet.</a:t>
            </a:r>
          </a:p>
          <a:p>
            <a:pPr defTabSz="316520"/>
            <a:endParaRPr lang="da-DK" sz="2354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16230" indent="-316230" defTabSz="316520">
              <a:buFont typeface="Arial" panose="020B0604020202020204" pitchFamily="34" charset="0"/>
              <a:buChar char="•"/>
            </a:pPr>
            <a:r>
              <a:rPr lang="da-DK" sz="2350" dirty="0">
                <a:latin typeface="Lato"/>
                <a:ea typeface="Lato"/>
                <a:cs typeface="Lato"/>
              </a:rPr>
              <a:t>Det konkrete DN-bidrag er tydeligt.</a:t>
            </a:r>
          </a:p>
          <a:p>
            <a:pPr defTabSz="316520"/>
            <a:endParaRPr lang="da-DK" sz="2350" dirty="0">
              <a:latin typeface="Lato"/>
              <a:ea typeface="Lato"/>
              <a:cs typeface="Lato"/>
            </a:endParaRPr>
          </a:p>
          <a:p>
            <a:pPr marL="316230" indent="-316230" defTabSz="316520">
              <a:buFont typeface="Arial" panose="020B0604020202020204" pitchFamily="34" charset="0"/>
              <a:buChar char="•"/>
            </a:pPr>
            <a:r>
              <a:rPr lang="da-DK" sz="2354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Gerne samarbejde med andre som kommuner, lokale organisationer, virksomheder forsyningsselskaber, kirker mv.</a:t>
            </a:r>
          </a:p>
          <a:p>
            <a:pPr defTabSz="316520"/>
            <a:endParaRPr lang="da-DK" sz="2354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endParaRPr lang="da-DK" sz="2215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316520"/>
            <a:r>
              <a:rPr lang="da-DK" sz="2215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39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12832" y="0"/>
            <a:ext cx="12191633" cy="6858000"/>
          </a:xfrm>
          <a:prstGeom prst="rect">
            <a:avLst/>
          </a:prstGeom>
          <a:solidFill>
            <a:srgbClr val="C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57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84" y="0"/>
            <a:ext cx="12191633" cy="105508"/>
          </a:xfrm>
          <a:prstGeom prst="rect">
            <a:avLst/>
          </a:prstGeom>
          <a:solidFill>
            <a:srgbClr val="ED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57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227" y="6144091"/>
            <a:ext cx="812767" cy="44220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AC13E4E-24C2-451C-9AEB-E53782FBED51}"/>
              </a:ext>
            </a:extLst>
          </p:cNvPr>
          <p:cNvSpPr txBox="1"/>
          <p:nvPr/>
        </p:nvSpPr>
        <p:spPr>
          <a:xfrm>
            <a:off x="277419" y="499027"/>
            <a:ext cx="11458871" cy="667555"/>
          </a:xfrm>
          <a:prstGeom prst="rect">
            <a:avLst/>
          </a:prstGeom>
          <a:noFill/>
          <a:ln w="28575">
            <a:solidFill>
              <a:srgbClr val="00415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738" b="1" dirty="0">
                <a:solidFill>
                  <a:srgbClr val="00415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Næste skridt for Mærkesag- lokalpolitiske indsatser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1F1E409-0863-9952-1BBD-2D7758DA1692}"/>
              </a:ext>
            </a:extLst>
          </p:cNvPr>
          <p:cNvSpPr txBox="1"/>
          <p:nvPr/>
        </p:nvSpPr>
        <p:spPr>
          <a:xfrm>
            <a:off x="553006" y="1576165"/>
            <a:ext cx="11183284" cy="558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35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2354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2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Virkemiddelkataloget færdiggøres og distribueres digitalt og på REP.</a:t>
            </a: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215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Der afholdes digitale møder for alle interesserede aktive, hvor kataloget samt et par af projekterne præsenteres og der drøftes ideer til nye og andre projekter.</a:t>
            </a: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2215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 afklarer processen for udviklingen af de lokale projekter – herunder rammerne for sparring på tværs af afdelinger og rådgivning fra sekretariatet. </a:t>
            </a: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2215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Opfølgende møder hen over vinteren </a:t>
            </a:r>
            <a:r>
              <a:rPr lang="da-DK" sz="2215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og foråret </a:t>
            </a:r>
            <a:r>
              <a:rPr kumimoji="0" lang="da-DK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 videndeling og planlægning af fælles event foråret 2023.</a:t>
            </a: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215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8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 dirty="0">
                <a:solidFill>
                  <a:srgbClr val="FFFFFF"/>
                </a:solidFill>
                <a:latin typeface="+mn-lt"/>
              </a:rPr>
              <a:t>Hvordan kan man deltage i mærkesagen?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341" y="709512"/>
            <a:ext cx="2011002" cy="113318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3587939-A40C-4BDC-8312-364FCB2B89A8}"/>
              </a:ext>
            </a:extLst>
          </p:cNvPr>
          <p:cNvSpPr txBox="1"/>
          <p:nvPr/>
        </p:nvSpPr>
        <p:spPr>
          <a:xfrm>
            <a:off x="1025013" y="2143432"/>
            <a:ext cx="10486102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Kom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med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mærkesags-arbejdsgruppen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Deltag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som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afdeling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med et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konkret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projekt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som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kan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skabe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mere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plads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til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Deltag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inspirationsmøder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løbet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af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efteråret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,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hvor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konkrete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projekter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drøftes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og vi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planlægger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forårets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Følg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med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den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løbende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information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DN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Aktiv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og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direkte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mails.</a:t>
            </a:r>
          </a:p>
          <a:p>
            <a:pPr marL="742950" lvl="1" indent="-28575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3595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 dirty="0">
                <a:solidFill>
                  <a:srgbClr val="FFFFFF"/>
                </a:solidFill>
                <a:latin typeface="+mn-lt"/>
              </a:rPr>
              <a:t>Hvordan holder man sig orienteret?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 defTabSz="316520">
              <a:buNone/>
            </a:pPr>
            <a:endParaRPr lang="da-DK" sz="2400" b="1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  <a:p>
            <a:pPr defTabSz="316520"/>
            <a:r>
              <a:rPr lang="da-DK" sz="2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Læs mærkesagsfolderen.</a:t>
            </a:r>
          </a:p>
          <a:p>
            <a:pPr defTabSz="316520"/>
            <a:r>
              <a:rPr lang="da-DK" sz="2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Følg med i </a:t>
            </a:r>
            <a:r>
              <a:rPr lang="da-DK" sz="2400" dirty="0" err="1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DNAktiv</a:t>
            </a:r>
            <a:r>
              <a:rPr lang="da-DK" sz="2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  <a:p>
            <a:pPr defTabSz="316520"/>
            <a:r>
              <a:rPr lang="da-DK" sz="2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Deltag på digitale informationsmøder.</a:t>
            </a:r>
          </a:p>
          <a:p>
            <a:pPr defTabSz="316520"/>
            <a:r>
              <a:rPr lang="da-DK" sz="2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Vær med i mærkesagsgruppen.</a:t>
            </a:r>
          </a:p>
          <a:p>
            <a:pPr defTabSz="316520"/>
            <a:r>
              <a:rPr lang="da-DK" sz="2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Læs mails om mærkesagen.</a:t>
            </a:r>
          </a:p>
          <a:p>
            <a:pPr defTabSz="316520"/>
            <a:r>
              <a:rPr lang="da-DK" sz="2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Tag fat i os, hvis du savner information.</a:t>
            </a:r>
          </a:p>
          <a:p>
            <a:pPr defTabSz="316520"/>
            <a:endParaRPr lang="da-DK" sz="2400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defTabSz="316520"/>
            <a:r>
              <a:rPr lang="da-DK" sz="1050" dirty="0">
                <a:latin typeface="Lato Black"/>
                <a:ea typeface="Lato Black"/>
                <a:cs typeface="Lato Black"/>
              </a:rPr>
              <a:t>Afdelingens organisationskonsulent.</a:t>
            </a:r>
            <a:endParaRPr lang="da-DK" sz="1050" dirty="0">
              <a:solidFill>
                <a:srgbClr val="0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da-DK" sz="14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9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 dirty="0">
                <a:solidFill>
                  <a:srgbClr val="FFFFFF"/>
                </a:solidFill>
                <a:latin typeface="+mn-lt"/>
              </a:rPr>
              <a:t>Hvem kan man kontakte?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 defTabSz="316520">
              <a:buNone/>
            </a:pPr>
            <a:endParaRPr lang="da-DK" sz="2400" b="1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  <a:p>
            <a:pPr marL="0" indent="0" defTabSz="316520">
              <a:buNone/>
            </a:pPr>
            <a:r>
              <a:rPr lang="da-DK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Kontakt i sekretariatet:</a:t>
            </a: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latin typeface="Lato Black"/>
              <a:ea typeface="Lato Black"/>
              <a:cs typeface="Lato Black"/>
            </a:endParaRPr>
          </a:p>
          <a:p>
            <a:pPr marL="0" indent="0" defTabSz="316520">
              <a:buNone/>
            </a:pPr>
            <a:r>
              <a:rPr lang="da-DK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Louise Puck - puck@dn.dk / </a:t>
            </a:r>
            <a:r>
              <a:rPr lang="da-DK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tlf</a:t>
            </a:r>
            <a:r>
              <a:rPr lang="da-DK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: 31193267.</a:t>
            </a:r>
          </a:p>
          <a:p>
            <a:pPr marL="0" indent="0" defTabSz="316520">
              <a:buNone/>
            </a:pPr>
            <a:r>
              <a:rPr lang="da-DK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Jens la Cour - jlc@dn.dk / </a:t>
            </a:r>
            <a:r>
              <a:rPr lang="da-DK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tlf</a:t>
            </a:r>
            <a:r>
              <a:rPr lang="da-DK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: 31193245.</a:t>
            </a:r>
          </a:p>
          <a:p>
            <a:pPr marL="0" indent="0" defTabSz="316520">
              <a:buNone/>
            </a:pPr>
            <a:r>
              <a:rPr lang="da-DK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Lato Black"/>
                <a:ea typeface="Lato Black"/>
                <a:cs typeface="Lato Black"/>
              </a:rPr>
              <a:t>Afdelingens organisationskonsulent.</a:t>
            </a: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cs typeface="Calibri"/>
            </a:endParaRPr>
          </a:p>
          <a:p>
            <a:pPr defTabSz="316520"/>
            <a:endParaRPr lang="da-DK" sz="1400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defTabSz="316520"/>
            <a:r>
              <a:rPr lang="da-DK" sz="1050" dirty="0">
                <a:latin typeface="Lato Black"/>
                <a:ea typeface="Lato Black"/>
                <a:cs typeface="Lato Black"/>
              </a:rPr>
              <a:t>Afdelingens organisationskonsulent.</a:t>
            </a:r>
            <a:endParaRPr lang="da-DK" sz="1050" dirty="0">
              <a:solidFill>
                <a:srgbClr val="0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da-DK" sz="14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714640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Brainstorm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2C16642-CD8D-4976-813F-9E30A89FE3AB}"/>
              </a:ext>
            </a:extLst>
          </p:cNvPr>
          <p:cNvSpPr txBox="1"/>
          <p:nvPr/>
        </p:nvSpPr>
        <p:spPr>
          <a:xfrm>
            <a:off x="485775" y="1913396"/>
            <a:ext cx="1094422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rtl="0">
              <a:buChar char="•"/>
            </a:pPr>
            <a:r>
              <a:rPr lang="da-DK">
                <a:solidFill>
                  <a:srgbClr val="004355"/>
                </a:solidFill>
                <a:latin typeface="Lato Black"/>
                <a:ea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US">
                <a:solidFill>
                  <a:srgbClr val="004355"/>
                </a:solidFill>
                <a:latin typeface="Lato Black"/>
                <a:ea typeface="Arial"/>
                <a:cs typeface="Arial"/>
              </a:rPr>
              <a:t>S</a:t>
            </a:r>
          </a:p>
          <a:p>
            <a:pPr rtl="0"/>
            <a:r>
              <a:rPr lang="da-DK">
                <a:solidFill>
                  <a:srgbClr val="004355"/>
                </a:solidFill>
                <a:latin typeface="Lato Black"/>
                <a:ea typeface="Arial"/>
                <a:cs typeface="Arial"/>
              </a:rPr>
              <a:t>​</a:t>
            </a:r>
            <a:endParaRPr lang="da-DK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62033E5-B3F1-4281-D306-4ED1859630DA}"/>
              </a:ext>
            </a:extLst>
          </p:cNvPr>
          <p:cNvSpPr txBox="1"/>
          <p:nvPr/>
        </p:nvSpPr>
        <p:spPr>
          <a:xfrm>
            <a:off x="883676" y="2045110"/>
            <a:ext cx="1020956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 sz="2800" dirty="0">
              <a:solidFill>
                <a:srgbClr val="F1F4F6"/>
              </a:solidFill>
              <a:ea typeface="Lato Black"/>
              <a:cs typeface="Arial"/>
            </a:endParaRPr>
          </a:p>
          <a:p>
            <a:r>
              <a:rPr lang="da-DK" sz="2800" dirty="0">
                <a:solidFill>
                  <a:srgbClr val="F1F4F6"/>
                </a:solidFill>
                <a:ea typeface="Lato Black"/>
                <a:cs typeface="Arial"/>
              </a:rPr>
              <a:t>Har I idéer til eller har I allerede igangsat projekter, der kan skabe mere plads til naturen, som kan udvikles i regi af mærkesagen? </a:t>
            </a:r>
          </a:p>
          <a:p>
            <a:pPr>
              <a:buChar char="•"/>
            </a:pPr>
            <a:endParaRPr lang="da-DK" sz="2800" dirty="0">
              <a:solidFill>
                <a:srgbClr val="F1F4F6"/>
              </a:solidFill>
              <a:ea typeface="Lato Black"/>
              <a:cs typeface="Arial"/>
            </a:endParaRPr>
          </a:p>
          <a:p>
            <a:r>
              <a:rPr lang="da-DK" sz="2800" dirty="0">
                <a:solidFill>
                  <a:srgbClr val="F1F4F6"/>
                </a:solidFill>
                <a:ea typeface="Lato Black"/>
                <a:cs typeface="Arial"/>
              </a:rPr>
              <a:t>Har I ideer til andre måder, jeres afdelinger kan deltage i mærkesagen?</a:t>
            </a:r>
          </a:p>
        </p:txBody>
      </p:sp>
    </p:spTree>
    <p:extLst>
      <p:ext uri="{BB962C8B-B14F-4D97-AF65-F5344CB8AC3E}">
        <p14:creationId xmlns:p14="http://schemas.microsoft.com/office/powerpoint/2010/main" val="308379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Hvad er </a:t>
            </a:r>
            <a:r>
              <a:rPr lang="da-DK" sz="4200" err="1">
                <a:solidFill>
                  <a:srgbClr val="FFFFFF"/>
                </a:solidFill>
                <a:latin typeface="+mn-lt"/>
              </a:rPr>
              <a:t>DNs</a:t>
            </a:r>
            <a:r>
              <a:rPr lang="da-DK" sz="4200">
                <a:solidFill>
                  <a:srgbClr val="FFFFFF"/>
                </a:solidFill>
                <a:latin typeface="+mn-lt"/>
              </a:rPr>
              <a:t> tværgående mærkesag?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B81640A-A407-4E6D-2476-AD38B645DB44}"/>
              </a:ext>
            </a:extLst>
          </p:cNvPr>
          <p:cNvSpPr txBox="1"/>
          <p:nvPr/>
        </p:nvSpPr>
        <p:spPr>
          <a:xfrm>
            <a:off x="969707" y="2155723"/>
            <a:ext cx="1002521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800" dirty="0">
                <a:cs typeface="Arial"/>
              </a:rPr>
              <a:t>​</a:t>
            </a:r>
            <a:endParaRPr lang="da-DK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Fælles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​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mærkesag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: Mere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plads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til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naturen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(REP 21).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Først gang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DNs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historie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.</a:t>
            </a:r>
          </a:p>
          <a:p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Koordineret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 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fælles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indsats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på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tværs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af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foreningen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=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skabe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reel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forandring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 og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stor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opmærksomhed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Gøre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det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tydeligt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, 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hvordan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vi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arbejder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målrettet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med at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skabe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mere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plads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til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naturen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lokalt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og national.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>
              <a:buChar char="•"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71115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 fontScale="90000"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Overordnede mål – folkelige, politiske, organisatoriske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2C16642-CD8D-4976-813F-9E30A89FE3AB}"/>
              </a:ext>
            </a:extLst>
          </p:cNvPr>
          <p:cNvSpPr txBox="1"/>
          <p:nvPr/>
        </p:nvSpPr>
        <p:spPr>
          <a:xfrm>
            <a:off x="485775" y="2245322"/>
            <a:ext cx="10944225" cy="44468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Mere plads til naturen gøres til en folkesag gennem en stor, landsdækkende og vedholdende kampagneindsats.</a:t>
            </a: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 </a:t>
            </a: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  <a:cs typeface="Lato Black"/>
            </a:endParaRPr>
          </a:p>
          <a:p>
            <a:pPr marL="34290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Mærkesagen udmøntes i konkrete politiske forslag med mål for finanslovsforhandlinger, FV23 og lokale politiske mål. </a:t>
            </a:r>
          </a:p>
          <a:p>
            <a:pPr>
              <a:lnSpc>
                <a:spcPct val="105000"/>
              </a:lnSpc>
              <a:spcAft>
                <a:spcPts val="200"/>
              </a:spcAft>
            </a:pP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Der er et bredt samarbejde om mærkesagen på tværs af foreningen.</a:t>
            </a: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Mærkesagen udfoldes i konkrete initiativer og indsatser, hvor DN arbejder for mere plads til naturen på lokalt og nationalt niveau.</a:t>
            </a: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8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714640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Tværgående mærkesag - organisering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2C16642-CD8D-4976-813F-9E30A89FE3AB}"/>
              </a:ext>
            </a:extLst>
          </p:cNvPr>
          <p:cNvSpPr txBox="1"/>
          <p:nvPr/>
        </p:nvSpPr>
        <p:spPr>
          <a:xfrm>
            <a:off x="485775" y="2245322"/>
            <a:ext cx="10944225" cy="65613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Tværgående projektgruppe i sekretariatet med deltagelse fra Kommunikation, </a:t>
            </a: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Presse, </a:t>
            </a: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Noma</a:t>
            </a: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 og Organisation.</a:t>
            </a: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Ledergruppen som styregruppe.</a:t>
            </a: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Arbejdsgruppe af aktive med deltagelse fra 25 afdelinger.</a:t>
            </a: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1">
                    <a:lumMod val="20000"/>
                    <a:lumOff val="80000"/>
                  </a:schemeClr>
                </a:solidFill>
                <a:ea typeface="Calibri" panose="020F0502020204030204" pitchFamily="34" charset="0"/>
              </a:rPr>
              <a:t>Undergrupper af aktive på de 3 spor: Nationalpolitisk, lokalpolitisk og kampagnespor.</a:t>
            </a: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dirty="0">
              <a:solidFill>
                <a:schemeClr val="bg1">
                  <a:lumMod val="20000"/>
                  <a:lumOff val="8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>
                  <a:lumMod val="20000"/>
                  <a:lumOff val="8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3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Hvad skal der ske i mærkesagen?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3587939-A40C-4BDC-8312-364FCB2B89A8}"/>
              </a:ext>
            </a:extLst>
          </p:cNvPr>
          <p:cNvSpPr txBox="1"/>
          <p:nvPr/>
        </p:nvSpPr>
        <p:spPr>
          <a:xfrm>
            <a:off x="956977" y="1871289"/>
            <a:ext cx="10486102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Stor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landsdækkende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kampagne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: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Giv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Naturen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Lov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Underskrifter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for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biodiversitetslov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Kører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hele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efteråret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kontekst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af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FV22,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regeringsdannelse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og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finanslovsforhandlinger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og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ind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2023. 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Virkemiddelskatalog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lanceres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Distribueres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via DN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aktiv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og der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afholdes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inspirationsmøde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digitalt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.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Vi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arbejder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med 5-10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konkrete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lokale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projekter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, der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skaber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mere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plads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til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naturen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742950" lvl="1" indent="-285750">
              <a:buFont typeface="Arial,Sans-Serif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93433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 dirty="0">
                <a:solidFill>
                  <a:srgbClr val="FFFFFF"/>
                </a:solidFill>
                <a:latin typeface="+mn-lt"/>
              </a:rPr>
              <a:t>Hvad skal der ellers ske i mærkesagen?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3587939-A40C-4BDC-8312-364FCB2B89A8}"/>
              </a:ext>
            </a:extLst>
          </p:cNvPr>
          <p:cNvSpPr txBox="1"/>
          <p:nvPr/>
        </p:nvSpPr>
        <p:spPr>
          <a:xfrm>
            <a:off x="956977" y="1871289"/>
            <a:ext cx="10486102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Turne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rundt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landet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med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dokumentarfilmen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"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Organiseret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vildskab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"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af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Phie Ambo.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Debat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med Maria Reumert Gjerding og Phie Ambo.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Event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foråret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med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fokus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på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borgernes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ønsker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til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mere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natur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kommunen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Lokalpolitisk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påvirkning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.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Folkeligt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engagement.</a:t>
            </a:r>
          </a:p>
          <a:p>
            <a:pPr marL="342900" indent="-342900">
              <a:buFont typeface="Arial,Sans-Serif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Event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foråret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med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arbejdstitel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"De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vilde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havers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dag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" -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regi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af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Slip Haven Fri?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Folkeligt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 engagement. 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742950" lvl="1" indent="-285750">
              <a:buFont typeface="Arial,Sans-Serif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05848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Giv Naturen Lov-kampagne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B81640A-A407-4E6D-2476-AD38B645DB44}"/>
              </a:ext>
            </a:extLst>
          </p:cNvPr>
          <p:cNvSpPr txBox="1"/>
          <p:nvPr/>
        </p:nvSpPr>
        <p:spPr>
          <a:xfrm>
            <a:off x="969707" y="2155723"/>
            <a:ext cx="100252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800">
                <a:cs typeface="Arial"/>
              </a:rPr>
              <a:t>​</a:t>
            </a:r>
            <a:endParaRPr lang="da-DK" sz="280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>
              <a:buFontTx/>
              <a:buChar char="•"/>
            </a:pPr>
            <a:endParaRPr lang="en-US" sz="280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</p:txBody>
      </p:sp>
      <p:pic>
        <p:nvPicPr>
          <p:cNvPr id="6" name="Billede 7">
            <a:extLst>
              <a:ext uri="{FF2B5EF4-FFF2-40B4-BE49-F238E27FC236}">
                <a16:creationId xmlns:a16="http://schemas.microsoft.com/office/drawing/2014/main" id="{E88AA3D6-A143-E409-953B-39942D2E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38" y="1921132"/>
            <a:ext cx="9994489" cy="47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6237"/>
            <a:ext cx="10515600" cy="1161862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FFFFFF"/>
                </a:solidFill>
                <a:latin typeface="+mn-lt"/>
              </a:rPr>
              <a:t>Giv Naturen Lov-kampagne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7292"/>
            <a:ext cx="10515600" cy="4656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4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a-DK" sz="3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59014" y="1798099"/>
            <a:ext cx="100910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69" y="642094"/>
            <a:ext cx="2011002" cy="113318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B81640A-A407-4E6D-2476-AD38B645DB44}"/>
              </a:ext>
            </a:extLst>
          </p:cNvPr>
          <p:cNvSpPr txBox="1"/>
          <p:nvPr/>
        </p:nvSpPr>
        <p:spPr>
          <a:xfrm>
            <a:off x="969707" y="2155723"/>
            <a:ext cx="1002521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800" dirty="0">
                <a:cs typeface="Arial"/>
              </a:rPr>
              <a:t>​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Vi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udkommer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med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indhold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og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samler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underskrifter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på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at Danmark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skal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have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en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biodiversitetslov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,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som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indeholder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Mål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om at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gøre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30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procent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af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DK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til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beskyttet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natur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(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heraf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10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procent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strengt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beskyttet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Planer for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hvordan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store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naturområder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genoprettes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En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redningsplan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for DKs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truede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arter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a typeface="Lato Black"/>
                <a:cs typeface="Lato Black"/>
              </a:rPr>
              <a:t>      Givnaturenlov.dk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  <a:p>
            <a:pPr>
              <a:buChar char="•"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ea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79111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3" y="0"/>
            <a:ext cx="12191634" cy="6858000"/>
          </a:xfrm>
          <a:prstGeom prst="rect">
            <a:avLst/>
          </a:prstGeom>
          <a:solidFill>
            <a:srgbClr val="C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0429627-3202-417C-802D-97801A008F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60561" y="-1641827"/>
            <a:ext cx="7969915" cy="1063350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84" y="0"/>
            <a:ext cx="12191633" cy="105508"/>
          </a:xfrm>
          <a:prstGeom prst="rect">
            <a:avLst/>
          </a:prstGeom>
          <a:solidFill>
            <a:srgbClr val="EDE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6520"/>
            <a:endParaRPr lang="da-DK" sz="57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" name="Lige forbindelse 7"/>
          <p:cNvCxnSpPr>
            <a:cxnSpLocks/>
          </p:cNvCxnSpPr>
          <p:nvPr/>
        </p:nvCxnSpPr>
        <p:spPr>
          <a:xfrm>
            <a:off x="2121795" y="614324"/>
            <a:ext cx="7680419" cy="2835"/>
          </a:xfrm>
          <a:prstGeom prst="line">
            <a:avLst/>
          </a:prstGeom>
          <a:ln w="38100">
            <a:solidFill>
              <a:srgbClr val="004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36F7FDCE-1785-41B1-BE13-895FA97391E0}"/>
              </a:ext>
            </a:extLst>
          </p:cNvPr>
          <p:cNvCxnSpPr>
            <a:cxnSpLocks/>
          </p:cNvCxnSpPr>
          <p:nvPr/>
        </p:nvCxnSpPr>
        <p:spPr>
          <a:xfrm>
            <a:off x="2121795" y="1655773"/>
            <a:ext cx="7680419" cy="2835"/>
          </a:xfrm>
          <a:prstGeom prst="line">
            <a:avLst/>
          </a:prstGeom>
          <a:ln w="38100">
            <a:solidFill>
              <a:srgbClr val="004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C75A2425-BFF6-44C5-AAB4-DD5407966CD9}"/>
              </a:ext>
            </a:extLst>
          </p:cNvPr>
          <p:cNvSpPr txBox="1"/>
          <p:nvPr/>
        </p:nvSpPr>
        <p:spPr>
          <a:xfrm>
            <a:off x="1070534" y="798397"/>
            <a:ext cx="9755693" cy="495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6520"/>
            <a:r>
              <a:rPr lang="da-DK" sz="6092" b="1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Mærkesag</a:t>
            </a:r>
          </a:p>
          <a:p>
            <a:pPr algn="ctr" defTabSz="316520"/>
            <a:r>
              <a:rPr lang="da-DK" sz="6092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lokale politiske indsatser</a:t>
            </a:r>
            <a:endParaRPr lang="da-DK" sz="3323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 defTabSz="316520"/>
            <a:endParaRPr lang="da-DK" sz="2215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 defTabSz="316520"/>
            <a:r>
              <a:rPr lang="da-DK" sz="3738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pPr algn="ctr" defTabSz="316520"/>
            <a:endParaRPr lang="da-DK" sz="2215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 defTabSz="316520"/>
            <a:endParaRPr lang="da-DK" sz="2215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 defTabSz="316520"/>
            <a:endParaRPr lang="da-DK" sz="2215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 defTabSz="316520"/>
            <a:endParaRPr lang="da-DK" sz="2215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 defTabSz="316520"/>
            <a:r>
              <a:rPr lang="da-DK" sz="4569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Materialer og proces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886" y="6198663"/>
            <a:ext cx="812767" cy="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N_theme_jose">
      <a:dk1>
        <a:srgbClr val="004355"/>
      </a:dk1>
      <a:lt1>
        <a:srgbClr val="B7CAD4"/>
      </a:lt1>
      <a:dk2>
        <a:srgbClr val="3C6359"/>
      </a:dk2>
      <a:lt2>
        <a:srgbClr val="C0D2CC"/>
      </a:lt2>
      <a:accent1>
        <a:srgbClr val="EDE937"/>
      </a:accent1>
      <a:accent2>
        <a:srgbClr val="EF4050"/>
      </a:accent2>
      <a:accent3>
        <a:srgbClr val="F26522"/>
      </a:accent3>
      <a:accent4>
        <a:srgbClr val="FFC000"/>
      </a:accent4>
      <a:accent5>
        <a:srgbClr val="52453E"/>
      </a:accent5>
      <a:accent6>
        <a:srgbClr val="8F8582"/>
      </a:accent6>
      <a:hlink>
        <a:srgbClr val="FFFFFF"/>
      </a:hlink>
      <a:folHlink>
        <a:srgbClr val="8F8582"/>
      </a:folHlink>
    </a:clrScheme>
    <a:fontScheme name="DN_theme_jose">
      <a:majorFont>
        <a:latin typeface="Lato Light"/>
        <a:ea typeface=""/>
        <a:cs typeface=""/>
      </a:majorFont>
      <a:minorFont>
        <a:latin typeface="Lato Blac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bat i DN" id="{5C3819DF-4AFF-A441-B7D3-EB0B43E509F0}" vid="{54FF0C47-2680-0C43-8F2A-8E224DF2AEC4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4573</TotalTime>
  <Words>957</Words>
  <Application>Microsoft Office PowerPoint</Application>
  <PresentationFormat>Widescreen</PresentationFormat>
  <Paragraphs>188</Paragraphs>
  <Slides>19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Arial,Sans-Serif</vt:lpstr>
      <vt:lpstr>Calibri</vt:lpstr>
      <vt:lpstr>Lato</vt:lpstr>
      <vt:lpstr>Lato Black</vt:lpstr>
      <vt:lpstr>Lato Light</vt:lpstr>
      <vt:lpstr>Wingdings</vt:lpstr>
      <vt:lpstr>Office-tema</vt:lpstr>
      <vt:lpstr>Mere plads til naturen</vt:lpstr>
      <vt:lpstr>Hvad er DNs tværgående mærkesag?</vt:lpstr>
      <vt:lpstr>Overordnede mål – folkelige, politiske, organisatoriske</vt:lpstr>
      <vt:lpstr>Tværgående mærkesag - organisering</vt:lpstr>
      <vt:lpstr>Hvad skal der ske i mærkesagen?</vt:lpstr>
      <vt:lpstr>Hvad skal der ellers ske i mærkesagen?</vt:lpstr>
      <vt:lpstr>Giv Naturen Lov-kampagne</vt:lpstr>
      <vt:lpstr>Giv Naturen Lov-kampagne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Hvordan kan man deltage i mærkesagen?</vt:lpstr>
      <vt:lpstr>Hvordan holder man sig orienteret?</vt:lpstr>
      <vt:lpstr>Hvem kan man kontakte?</vt:lpstr>
      <vt:lpstr>Brainstorm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DN’s nye strategi</dc:title>
  <dc:creator>Kristian Ørsted Pedersen</dc:creator>
  <cp:lastModifiedBy>Mads Peter Aagaard Madsen</cp:lastModifiedBy>
  <cp:revision>15</cp:revision>
  <cp:lastPrinted>2021-10-06T13:26:17Z</cp:lastPrinted>
  <dcterms:created xsi:type="dcterms:W3CDTF">2022-03-06T10:01:57Z</dcterms:created>
  <dcterms:modified xsi:type="dcterms:W3CDTF">2022-10-14T12:56:45Z</dcterms:modified>
</cp:coreProperties>
</file>