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66" r:id="rId3"/>
    <p:sldId id="258" r:id="rId4"/>
    <p:sldId id="257" r:id="rId5"/>
    <p:sldId id="262" r:id="rId6"/>
    <p:sldId id="271" r:id="rId7"/>
    <p:sldId id="269" r:id="rId8"/>
    <p:sldId id="268" r:id="rId9"/>
    <p:sldId id="265" r:id="rId10"/>
    <p:sldId id="261" r:id="rId11"/>
    <p:sldId id="272" r:id="rId12"/>
    <p:sldId id="270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Lato Light" panose="020F0502020204030203" pitchFamily="34" charset="0"/>
      <p:regular r:id="rId25"/>
      <p:italic r:id="rId26"/>
    </p:embeddedFont>
    <p:embeddedFont>
      <p:font typeface="Merriweather" panose="00000500000000000000" pitchFamily="2" charset="0"/>
      <p:regular r:id="rId27"/>
      <p:bold r:id="rId28"/>
      <p:italic r:id="rId29"/>
      <p:boldItalic r:id="rId30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909" autoAdjust="0"/>
  </p:normalViewPr>
  <p:slideViewPr>
    <p:cSldViewPr snapToGrid="0">
      <p:cViewPr varScale="1">
        <p:scale>
          <a:sx n="104" d="100"/>
          <a:sy n="104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A7536-D177-4EA5-94B9-4A124C17C0D7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76D8A-CEAD-41E0-84DD-D578F80A50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1726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aseline="0" dirty="0">
              <a:solidFill>
                <a:srgbClr val="004155"/>
              </a:solidFill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1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6D8A-CEAD-41E0-84DD-D578F80A500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1838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aseline="0" dirty="0">
                <a:solidFill>
                  <a:srgbClr val="004155"/>
                </a:solidFill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Kilder: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1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76D8A-CEAD-41E0-84DD-D578F80A500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17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3C6359"/>
                </a:solidFill>
                <a:latin typeface="Lato Light" panose="020F0302020204030203" pitchFamily="34" charset="0"/>
              </a:rPr>
              <a:t>Kilder: (Norstat for Altinget, 2017) – (</a:t>
            </a:r>
            <a:r>
              <a:rPr lang="da-DK" sz="1200" dirty="0" err="1">
                <a:solidFill>
                  <a:srgbClr val="3C6359"/>
                </a:solidFill>
                <a:latin typeface="Lato Light" panose="020F0302020204030203" pitchFamily="34" charset="0"/>
              </a:rPr>
              <a:t>Epinion</a:t>
            </a:r>
            <a:r>
              <a:rPr lang="da-DK" sz="1200" dirty="0">
                <a:solidFill>
                  <a:srgbClr val="3C6359"/>
                </a:solidFill>
                <a:latin typeface="Lato Light" panose="020F0302020204030203" pitchFamily="34" charset="0"/>
              </a:rPr>
              <a:t> for Danmarks Naturfredningsforening, 2021) - (</a:t>
            </a:r>
            <a:r>
              <a:rPr lang="da-DK" sz="1200" dirty="0" err="1">
                <a:solidFill>
                  <a:srgbClr val="3C6359"/>
                </a:solidFill>
                <a:latin typeface="Lato Light" panose="020F0302020204030203" pitchFamily="34" charset="0"/>
              </a:rPr>
              <a:t>Epinion</a:t>
            </a:r>
            <a:r>
              <a:rPr lang="da-DK" sz="1200" dirty="0">
                <a:solidFill>
                  <a:srgbClr val="3C6359"/>
                </a:solidFill>
                <a:latin typeface="Lato Light" panose="020F0302020204030203" pitchFamily="34" charset="0"/>
              </a:rPr>
              <a:t> for Realkreditrådet, 2016 ) – (Visit Denmark, 2011) - (Videncenter for Kystturisme, 2013)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6D8A-CEAD-41E0-84DD-D578F80A500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48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6D8A-CEAD-41E0-84DD-D578F80A500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120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6D8A-CEAD-41E0-84DD-D578F80A500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1082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76D8A-CEAD-41E0-84DD-D578F80A500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018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123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4881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4094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954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461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80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18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544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87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920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99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2633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352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118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95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704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781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7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0112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4984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081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220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2D5B-B690-43EE-A7DD-5A27374BEE90}" type="datetimeFigureOut">
              <a:rPr lang="da-DK" smtClean="0"/>
              <a:t>22-10-2021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5868E-65D8-487B-9C81-C97BDA657F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998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C5F06-5429-4743-AA7B-FA4A8FBBAF0B}" type="datetimeFigureOut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22-10-2021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2341F-A3C8-4CEA-89B0-EA222C042B3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3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n.d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iodiversitet.n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6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SLET DENNE SIDE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a-DK" sz="2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Denne </a:t>
            </a:r>
            <a:r>
              <a:rPr lang="da-DK" sz="2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powerpoint</a:t>
            </a:r>
            <a:r>
              <a:rPr lang="da-DK" sz="2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er lavet som skabelon til brug for </a:t>
            </a:r>
            <a:r>
              <a:rPr lang="da-DK" sz="2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DNs</a:t>
            </a:r>
            <a:r>
              <a:rPr lang="da-DK" sz="2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Aktive i regi af projekt Naturkommuner.</a:t>
            </a:r>
          </a:p>
          <a:p>
            <a:pPr>
              <a:buFontTx/>
              <a:buChar char="-"/>
            </a:pPr>
            <a:r>
              <a:rPr lang="da-DK" sz="2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Tag oplægget med til møde med borgmesteren, Teknik og Miljøudvalget, Grønt Råd eller en anden sammenhæng, hvor I ønsker at fremme ideen overfor jeres politikkere om, at kommunen skal have en naturpolitik.</a:t>
            </a:r>
          </a:p>
          <a:p>
            <a:pPr>
              <a:buFontTx/>
              <a:buChar char="-"/>
            </a:pPr>
            <a:r>
              <a:rPr lang="da-DK" sz="2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Ret præsentationen til så den passer til lejligheden og indeholder oplysninger der er relevante for jeres kommune. Fx om antallet af rødlistede arter, Naturkapitalindekset – undersøgelser af hvor mange brugere/turister, der er af natur- eller nationalparker - eller hvad I mener, vil passe bedst.</a:t>
            </a:r>
          </a:p>
        </p:txBody>
      </p:sp>
    </p:spTree>
    <p:extLst>
      <p:ext uri="{BB962C8B-B14F-4D97-AF65-F5344CB8AC3E}">
        <p14:creationId xmlns:p14="http://schemas.microsoft.com/office/powerpoint/2010/main" val="152635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9" b="3619"/>
          <a:stretch/>
        </p:blipFill>
        <p:spPr>
          <a:xfrm>
            <a:off x="5986130" y="64650"/>
            <a:ext cx="6209912" cy="67979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6" y="365125"/>
            <a:ext cx="3257550" cy="5811838"/>
          </a:xfrm>
        </p:spPr>
        <p:txBody>
          <a:bodyPr/>
          <a:lstStyle/>
          <a:p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0" y="0"/>
            <a:ext cx="5986130" cy="6858000"/>
          </a:xfrm>
          <a:prstGeom prst="rect">
            <a:avLst/>
          </a:prstGeom>
          <a:solidFill>
            <a:srgbClr val="C0D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150070" y="1076044"/>
            <a:ext cx="546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DN’s</a:t>
            </a:r>
            <a:r>
              <a:rPr kumimoji="0" 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 FORSLAG:</a:t>
            </a:r>
          </a:p>
        </p:txBody>
      </p:sp>
      <p:cxnSp>
        <p:nvCxnSpPr>
          <p:cNvPr id="7" name="Lige forbindelse 6"/>
          <p:cNvCxnSpPr/>
          <p:nvPr/>
        </p:nvCxnSpPr>
        <p:spPr>
          <a:xfrm>
            <a:off x="276514" y="1856395"/>
            <a:ext cx="5253813" cy="0"/>
          </a:xfrm>
          <a:prstGeom prst="line">
            <a:avLst/>
          </a:prstGeom>
          <a:ln w="25400">
            <a:solidFill>
              <a:srgbClr val="004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ktangel 13"/>
          <p:cNvSpPr/>
          <p:nvPr/>
        </p:nvSpPr>
        <p:spPr>
          <a:xfrm>
            <a:off x="-13349" y="0"/>
            <a:ext cx="12225023" cy="126812"/>
          </a:xfrm>
          <a:prstGeom prst="rect">
            <a:avLst/>
          </a:prstGeom>
          <a:solidFill>
            <a:srgbClr val="EDE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kstfelt 14"/>
          <p:cNvSpPr txBox="1"/>
          <p:nvPr/>
        </p:nvSpPr>
        <p:spPr>
          <a:xfrm>
            <a:off x="251115" y="2680683"/>
            <a:ext cx="5521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INDSÆT JERES IDEER TIL </a:t>
            </a:r>
            <a:r>
              <a:rPr lang="da-DK" sz="1600" b="1" dirty="0">
                <a:solidFill>
                  <a:srgbClr val="00415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INDHOLD OG/ELLER PROCES HER</a:t>
            </a: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a-DK" sz="1600" dirty="0">
                <a:solidFill>
                  <a:srgbClr val="00415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 </a:t>
            </a:r>
          </a:p>
        </p:txBody>
      </p:sp>
    </p:spTree>
    <p:extLst>
      <p:ext uri="{BB962C8B-B14F-4D97-AF65-F5344CB8AC3E}">
        <p14:creationId xmlns:p14="http://schemas.microsoft.com/office/powerpoint/2010/main" val="937165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3349" y="0"/>
            <a:ext cx="12225023" cy="126812"/>
          </a:xfrm>
          <a:prstGeom prst="rect">
            <a:avLst/>
          </a:prstGeom>
          <a:solidFill>
            <a:srgbClr val="EDE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t="7610" r="16660" b="7403"/>
          <a:stretch/>
        </p:blipFill>
        <p:spPr>
          <a:xfrm>
            <a:off x="-13350" y="126812"/>
            <a:ext cx="12225023" cy="10386432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36" y="4559206"/>
            <a:ext cx="2291121" cy="124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13349" y="0"/>
            <a:ext cx="12225023" cy="126812"/>
          </a:xfrm>
          <a:prstGeom prst="rect">
            <a:avLst/>
          </a:prstGeom>
          <a:solidFill>
            <a:srgbClr val="EDE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t="7610" r="16660" b="7403"/>
          <a:stretch/>
        </p:blipFill>
        <p:spPr>
          <a:xfrm>
            <a:off x="-13350" y="126812"/>
            <a:ext cx="12225023" cy="10386432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794" y="4578661"/>
            <a:ext cx="2291121" cy="124653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2481943" y="3632888"/>
            <a:ext cx="7073949" cy="461665"/>
          </a:xfrm>
          <a:prstGeom prst="rect">
            <a:avLst/>
          </a:prstGeom>
          <a:solidFill>
            <a:srgbClr val="FFFFFF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02060"/>
                </a:solidFill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[KOMMUNENAVN/AFDELING/ NAVNE ETC]</a:t>
            </a:r>
          </a:p>
        </p:txBody>
      </p:sp>
    </p:spTree>
    <p:extLst>
      <p:ext uri="{BB962C8B-B14F-4D97-AF65-F5344CB8AC3E}">
        <p14:creationId xmlns:p14="http://schemas.microsoft.com/office/powerpoint/2010/main" val="53799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9674" y="0"/>
            <a:ext cx="12192000" cy="6858000"/>
          </a:xfrm>
          <a:prstGeom prst="rect">
            <a:avLst/>
          </a:prstGeom>
          <a:solidFill>
            <a:srgbClr val="C0D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-13349" y="0"/>
            <a:ext cx="12225023" cy="126812"/>
          </a:xfrm>
          <a:prstGeom prst="rect">
            <a:avLst/>
          </a:prstGeom>
          <a:solidFill>
            <a:srgbClr val="EDE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006" y="1937970"/>
            <a:ext cx="109299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VORES</a:t>
            </a:r>
            <a:r>
              <a:rPr kumimoji="0" lang="da-DK" sz="4400" b="0" i="0" u="none" strike="noStrike" kern="1200" cap="none" spc="0" normalizeH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 KOMMUNE HAR GAVN AF </a:t>
            </a:r>
            <a:r>
              <a:rPr lang="da-DK" sz="4400" dirty="0">
                <a:solidFill>
                  <a:srgbClr val="004155"/>
                </a:solidFill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EN POLITIK FOR NATUR OG BIODIVERSITET, FORDI…</a:t>
            </a:r>
            <a:endParaRPr kumimoji="0" lang="da-DK" sz="4400" b="0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Merriweather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1" name="Lige forbindelse 10"/>
          <p:cNvCxnSpPr/>
          <p:nvPr/>
        </p:nvCxnSpPr>
        <p:spPr>
          <a:xfrm>
            <a:off x="755119" y="4637314"/>
            <a:ext cx="10681754" cy="10294"/>
          </a:xfrm>
          <a:prstGeom prst="line">
            <a:avLst/>
          </a:prstGeom>
          <a:ln w="38100">
            <a:solidFill>
              <a:srgbClr val="004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/>
          <p:cNvCxnSpPr/>
          <p:nvPr/>
        </p:nvCxnSpPr>
        <p:spPr>
          <a:xfrm>
            <a:off x="774797" y="1337388"/>
            <a:ext cx="10681754" cy="10294"/>
          </a:xfrm>
          <a:prstGeom prst="line">
            <a:avLst/>
          </a:prstGeom>
          <a:ln w="38100">
            <a:solidFill>
              <a:srgbClr val="004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881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0"/>
            <a:ext cx="4212648" cy="6858000"/>
          </a:xfrm>
          <a:prstGeom prst="rect">
            <a:avLst/>
          </a:prstGeom>
          <a:solidFill>
            <a:srgbClr val="C0D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-13349" y="0"/>
            <a:ext cx="12225023" cy="126812"/>
          </a:xfrm>
          <a:prstGeom prst="rect">
            <a:avLst/>
          </a:prstGeom>
          <a:solidFill>
            <a:srgbClr val="EDE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233795" y="355781"/>
            <a:ext cx="3234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NATUREN</a:t>
            </a:r>
            <a:r>
              <a:rPr kumimoji="0" lang="da-DK" sz="3200" b="0" i="0" u="none" strike="noStrike" kern="1200" cap="none" spc="0" normalizeH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 ER UNDER PRES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Merriweather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1" name="Lige forbindelse 10"/>
          <p:cNvCxnSpPr/>
          <p:nvPr/>
        </p:nvCxnSpPr>
        <p:spPr>
          <a:xfrm flipV="1">
            <a:off x="318825" y="1560256"/>
            <a:ext cx="3420000" cy="3537"/>
          </a:xfrm>
          <a:prstGeom prst="line">
            <a:avLst/>
          </a:prstGeom>
          <a:ln w="38100">
            <a:solidFill>
              <a:srgbClr val="004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233795" y="2038946"/>
            <a:ext cx="382385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>
                <a:solidFill>
                  <a:srgbClr val="004155"/>
                </a:solidFill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95 %  af levestederne er i ugunstig bevaringsstatus</a:t>
            </a:r>
            <a:br>
              <a:rPr lang="da-DK" sz="1400" dirty="0">
                <a:solidFill>
                  <a:srgbClr val="004155"/>
                </a:solidFill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da-DK" sz="1400" dirty="0">
              <a:solidFill>
                <a:srgbClr val="004155"/>
              </a:solidFill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>
                <a:solidFill>
                  <a:srgbClr val="004155"/>
                </a:solidFill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Det er de også om 12 år (målt fra 2014) – selv om de planlagte indsatser gennemføres!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rgbClr val="004155"/>
              </a:solidFill>
              <a:latin typeface="Lato Light" panose="020F030202020403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4155"/>
                </a:solidFill>
                <a:latin typeface="Lato Light" panose="020F0302020204030203" pitchFamily="34" charset="0"/>
              </a:rPr>
              <a:t>I alt 4.439 plante- og dyrearter i Danmark er rødlistede</a:t>
            </a:r>
            <a:br>
              <a:rPr lang="da-DK" sz="1400" dirty="0">
                <a:solidFill>
                  <a:srgbClr val="004155"/>
                </a:solidFill>
                <a:latin typeface="Lato Light" panose="020F0302020204030203" pitchFamily="34" charset="0"/>
              </a:rPr>
            </a:br>
            <a:endParaRPr lang="da-DK" sz="1400" dirty="0">
              <a:solidFill>
                <a:srgbClr val="004155"/>
              </a:solidFill>
              <a:latin typeface="Lato Light" panose="020F030202020403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379</a:t>
            </a:r>
            <a:r>
              <a:rPr kumimoji="0" lang="da-DK" sz="1400" b="0" i="0" u="none" strike="noStrike" kern="1200" cap="none" spc="0" normalizeH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arter er kritisk truet og 341 arter er forsvundet fra Danmark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a-DK" sz="1400" dirty="0">
                <a:solidFill>
                  <a:srgbClr val="004155"/>
                </a:solidFill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Danmark står til at miste over halvdelen af dagsommerfuglearterne</a:t>
            </a:r>
            <a:br>
              <a:rPr lang="da-DK" sz="1400" dirty="0">
                <a:solidFill>
                  <a:srgbClr val="004155"/>
                </a:solidFill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da-DK" sz="1400" dirty="0">
              <a:solidFill>
                <a:srgbClr val="004155"/>
              </a:solidFill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a-DK" sz="1400" noProof="0" dirty="0">
                <a:solidFill>
                  <a:srgbClr val="004155"/>
                </a:solidFill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Arterne er truede fordi deres levesteder ændres eller forsvinder – typisk som følge af ændret arealanvendelse.</a:t>
            </a:r>
            <a:endParaRPr lang="da-DK" sz="1400" dirty="0">
              <a:solidFill>
                <a:srgbClr val="004155"/>
              </a:solidFill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E0465D33-967B-4115-B306-6A2BD93F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857" y="2315296"/>
            <a:ext cx="1145598" cy="891677"/>
          </a:xfrm>
          <a:prstGeom prst="rect">
            <a:avLst/>
          </a:prstGeom>
        </p:spPr>
      </p:pic>
      <p:grpSp>
        <p:nvGrpSpPr>
          <p:cNvPr id="16" name="Gruppe 15">
            <a:extLst>
              <a:ext uri="{FF2B5EF4-FFF2-40B4-BE49-F238E27FC236}">
                <a16:creationId xmlns:a16="http://schemas.microsoft.com/office/drawing/2014/main" id="{3831526D-CFAF-4794-B624-3AC75E09B556}"/>
              </a:ext>
            </a:extLst>
          </p:cNvPr>
          <p:cNvGrpSpPr/>
          <p:nvPr/>
        </p:nvGrpSpPr>
        <p:grpSpPr>
          <a:xfrm>
            <a:off x="4201391" y="126812"/>
            <a:ext cx="7879773" cy="6198606"/>
            <a:chOff x="4201391" y="126812"/>
            <a:chExt cx="7879773" cy="6198606"/>
          </a:xfrm>
        </p:grpSpPr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0079DCB8-F353-4593-B2BB-A16B57243F37}"/>
                </a:ext>
              </a:extLst>
            </p:cNvPr>
            <p:cNvGrpSpPr/>
            <p:nvPr/>
          </p:nvGrpSpPr>
          <p:grpSpPr>
            <a:xfrm>
              <a:off x="4701021" y="894390"/>
              <a:ext cx="7380143" cy="5431028"/>
              <a:chOff x="4811856" y="978406"/>
              <a:chExt cx="7380143" cy="5431028"/>
            </a:xfrm>
          </p:grpSpPr>
          <p:pic>
            <p:nvPicPr>
              <p:cNvPr id="9" name="Billede 8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1856" y="978406"/>
                <a:ext cx="7380143" cy="5431028"/>
              </a:xfrm>
              <a:prstGeom prst="rect">
                <a:avLst/>
              </a:prstGeom>
            </p:spPr>
          </p:pic>
          <p:pic>
            <p:nvPicPr>
              <p:cNvPr id="14" name="Billede 13">
                <a:extLst>
                  <a:ext uri="{FF2B5EF4-FFF2-40B4-BE49-F238E27FC236}">
                    <a16:creationId xmlns:a16="http://schemas.microsoft.com/office/drawing/2014/main" id="{7D839741-6BE3-4424-A6D5-924A8846FE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07" b="80850"/>
              <a:stretch/>
            </p:blipFill>
            <p:spPr>
              <a:xfrm>
                <a:off x="4876800" y="4952262"/>
                <a:ext cx="4057650" cy="589558"/>
              </a:xfrm>
              <a:prstGeom prst="rect">
                <a:avLst/>
              </a:prstGeom>
            </p:spPr>
          </p:pic>
        </p:grpSp>
        <p:pic>
          <p:nvPicPr>
            <p:cNvPr id="3" name="Billede 2">
              <a:extLst>
                <a:ext uri="{FF2B5EF4-FFF2-40B4-BE49-F238E27FC236}">
                  <a16:creationId xmlns:a16="http://schemas.microsoft.com/office/drawing/2014/main" id="{C047A28C-380A-4C63-97F1-CE8B7AFC4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1391" y="126812"/>
              <a:ext cx="7391400" cy="1990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6577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-1" y="0"/>
            <a:ext cx="4354717" cy="6858000"/>
          </a:xfrm>
          <a:prstGeom prst="rect">
            <a:avLst/>
          </a:prstGeom>
          <a:solidFill>
            <a:srgbClr val="C0D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-13349" y="0"/>
            <a:ext cx="12225023" cy="126812"/>
          </a:xfrm>
          <a:prstGeom prst="rect">
            <a:avLst/>
          </a:prstGeom>
          <a:solidFill>
            <a:srgbClr val="EDE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332688" y="355184"/>
            <a:ext cx="3931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SÅDAN LIGGER LANDET I VORES</a:t>
            </a:r>
            <a:r>
              <a:rPr kumimoji="0" lang="da-DK" sz="3200" b="0" i="0" u="none" strike="noStrike" kern="1200" cap="none" spc="0" normalizeH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 KOMMUNE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Merriweather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1" name="Lige forbindelse 10"/>
          <p:cNvCxnSpPr/>
          <p:nvPr/>
        </p:nvCxnSpPr>
        <p:spPr>
          <a:xfrm>
            <a:off x="350969" y="1921300"/>
            <a:ext cx="3589506" cy="0"/>
          </a:xfrm>
          <a:prstGeom prst="line">
            <a:avLst/>
          </a:prstGeom>
          <a:ln w="38100">
            <a:solidFill>
              <a:srgbClr val="004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350969" y="2233115"/>
            <a:ext cx="38238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da-DK" sz="1400" dirty="0">
                <a:solidFill>
                  <a:srgbClr val="004155"/>
                </a:solidFill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x %  af levestederne er i ugunstig bevaringsstatus</a:t>
            </a:r>
            <a:br>
              <a:rPr lang="da-DK" sz="1400" dirty="0">
                <a:solidFill>
                  <a:srgbClr val="004155"/>
                </a:solidFill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  <a:t>I alt x plante- og dyrearter i x Kommune rødlistede</a:t>
            </a:r>
            <a:b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302020204030203" pitchFamily="34" charset="0"/>
                <a:ea typeface="+mn-ea"/>
                <a:cs typeface="+mn-cs"/>
              </a:rPr>
            </a:b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Lato Light" panose="020F0302020204030203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a-DK" sz="1400" dirty="0">
                <a:solidFill>
                  <a:srgbClr val="004155"/>
                </a:solidFill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x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arter er kritisk truet og x arter er forsvundet fra x Kommune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Kommunen står til at miste x % af y art</a:t>
            </a:r>
            <a:b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4155"/>
              </a:solidFill>
              <a:effectLst/>
              <a:uLnTx/>
              <a:uFillTx/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Arterne er truede fordi deres levesteder ændres eller forsvinder – typisk som følge af ændret arealanvendelse.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4155"/>
                </a:solidFill>
                <a:effectLst/>
                <a:uLnTx/>
                <a:uFillTx/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…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5807413" y="1924844"/>
            <a:ext cx="48151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SLET DENNE TEKST OG INDSÆT HER GRAFIK ELLER FOTOS SOM ILLUSTRERER POINTERNE FRA TEKSTEN TIL VENSTRE.</a:t>
            </a:r>
          </a:p>
          <a:p>
            <a:endParaRPr lang="da-DK" dirty="0"/>
          </a:p>
          <a:p>
            <a:r>
              <a:rPr lang="da-DK" dirty="0"/>
              <a:t>I FINDER DE RELEVANTE OPLYSNINGER I KOMMUNENS NATURKVALITETSPLAN, HVIS SÅDAN EN FINDES, PÅ KORTET OVER RØDLISTEDE ARTER I KOMMUNEN PÅ </a:t>
            </a:r>
            <a:r>
              <a:rPr lang="da-DK" dirty="0">
                <a:hlinkClick r:id="rId3"/>
              </a:rPr>
              <a:t>WWW.DN.DK</a:t>
            </a:r>
            <a:r>
              <a:rPr lang="da-DK" dirty="0"/>
              <a:t> ELLER I NATURKAPITALINDEKSET FOR KOMMUNEN PÅ </a:t>
            </a:r>
            <a:r>
              <a:rPr lang="da-DK" dirty="0">
                <a:hlinkClick r:id="rId4"/>
              </a:rPr>
              <a:t>WWW.BIODIVERSITET.NU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2380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ladsholder til indhold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8583" y="0"/>
            <a:ext cx="3886536" cy="68580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651" y="51425"/>
            <a:ext cx="4354932" cy="6806575"/>
          </a:xfrm>
          <a:prstGeom prst="rect">
            <a:avLst/>
          </a:prstGeom>
          <a:solidFill>
            <a:srgbClr val="C0D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258284" y="278865"/>
            <a:ext cx="39453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004155"/>
                </a:solidFill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EN NATURPOLTIK SKABER VÆRDI – IKKE KUN FOR NATUREN</a:t>
            </a:r>
          </a:p>
        </p:txBody>
      </p:sp>
      <p:sp>
        <p:nvSpPr>
          <p:cNvPr id="8" name="Rektangel 7"/>
          <p:cNvSpPr/>
          <p:nvPr/>
        </p:nvSpPr>
        <p:spPr>
          <a:xfrm>
            <a:off x="-16512" y="0"/>
            <a:ext cx="12225023" cy="126812"/>
          </a:xfrm>
          <a:prstGeom prst="rect">
            <a:avLst/>
          </a:prstGeom>
          <a:solidFill>
            <a:srgbClr val="EDE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364" y="693251"/>
            <a:ext cx="706349" cy="70634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129" y="1876555"/>
            <a:ext cx="778786" cy="77878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141" y="4271043"/>
            <a:ext cx="788198" cy="78819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216" y="3011823"/>
            <a:ext cx="783435" cy="783435"/>
          </a:xfrm>
          <a:prstGeom prst="rect">
            <a:avLst/>
          </a:prstGeom>
        </p:spPr>
      </p:pic>
      <p:cxnSp>
        <p:nvCxnSpPr>
          <p:cNvPr id="13" name="Lige forbindelse 12"/>
          <p:cNvCxnSpPr/>
          <p:nvPr/>
        </p:nvCxnSpPr>
        <p:spPr>
          <a:xfrm>
            <a:off x="9355063" y="693251"/>
            <a:ext cx="0" cy="798607"/>
          </a:xfrm>
          <a:prstGeom prst="line">
            <a:avLst/>
          </a:prstGeom>
          <a:ln w="12700">
            <a:solidFill>
              <a:srgbClr val="3C6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9364588" y="1828518"/>
            <a:ext cx="0" cy="798607"/>
          </a:xfrm>
          <a:prstGeom prst="line">
            <a:avLst/>
          </a:prstGeom>
          <a:ln w="12700">
            <a:solidFill>
              <a:srgbClr val="3C6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>
            <a:off x="9364588" y="4232135"/>
            <a:ext cx="0" cy="798607"/>
          </a:xfrm>
          <a:prstGeom prst="line">
            <a:avLst/>
          </a:prstGeom>
          <a:ln w="12700">
            <a:solidFill>
              <a:srgbClr val="3C6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/>
          <p:cNvCxnSpPr/>
          <p:nvPr/>
        </p:nvCxnSpPr>
        <p:spPr>
          <a:xfrm>
            <a:off x="9368135" y="5448030"/>
            <a:ext cx="0" cy="798607"/>
          </a:xfrm>
          <a:prstGeom prst="line">
            <a:avLst/>
          </a:prstGeom>
          <a:ln w="12700">
            <a:solidFill>
              <a:srgbClr val="3C6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felt 17"/>
          <p:cNvSpPr txBox="1"/>
          <p:nvPr/>
        </p:nvSpPr>
        <p:spPr>
          <a:xfrm>
            <a:off x="9563879" y="616426"/>
            <a:ext cx="2297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Omkostningseffektiv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 brug af kommunens ressourcer – mest mulig natur(kvalitet) for pengene</a:t>
            </a:r>
          </a:p>
        </p:txBody>
      </p:sp>
      <p:cxnSp>
        <p:nvCxnSpPr>
          <p:cNvPr id="21" name="Lige forbindelse 20"/>
          <p:cNvCxnSpPr/>
          <p:nvPr/>
        </p:nvCxnSpPr>
        <p:spPr>
          <a:xfrm flipV="1">
            <a:off x="328539" y="2340968"/>
            <a:ext cx="3780000" cy="16064"/>
          </a:xfrm>
          <a:prstGeom prst="line">
            <a:avLst/>
          </a:prstGeom>
          <a:ln w="38100">
            <a:solidFill>
              <a:srgbClr val="004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felt 21"/>
          <p:cNvSpPr txBox="1"/>
          <p:nvPr/>
        </p:nvSpPr>
        <p:spPr>
          <a:xfrm>
            <a:off x="654723" y="2794904"/>
            <a:ext cx="29687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i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”Det bedste ved at have fået en naturpolitik i kommunen er, at vi nu arbejder mod nogle fælles mål og kan foretage fornuftige prioriteringer og på den måde udnytte de ressourcer, vi har til rådighed, bedst muligt”</a:t>
            </a:r>
            <a:r>
              <a:rPr lang="da-DK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endParaRPr lang="da-DK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1" algn="r"/>
            <a:r>
              <a:rPr lang="da-DK" sz="14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Søren Smalbro</a:t>
            </a:r>
          </a:p>
          <a:p>
            <a:pPr lvl="1" algn="r"/>
            <a:r>
              <a:rPr lang="da-DK" sz="1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Formand for Teknik- og Miljøudvalget, Hjørring Kommune</a:t>
            </a:r>
          </a:p>
        </p:txBody>
      </p:sp>
      <p:sp>
        <p:nvSpPr>
          <p:cNvPr id="23" name="Tekstfelt 22"/>
          <p:cNvSpPr txBox="1"/>
          <p:nvPr/>
        </p:nvSpPr>
        <p:spPr>
          <a:xfrm>
            <a:off x="9563879" y="1770227"/>
            <a:ext cx="2297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Styrket lokal stolthed og identitet  - 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en force for kommunen, lokalsamfundet og erhvervslivet</a:t>
            </a:r>
          </a:p>
        </p:txBody>
      </p:sp>
      <p:sp>
        <p:nvSpPr>
          <p:cNvPr id="27" name="Tekstfelt 26"/>
          <p:cNvSpPr txBox="1"/>
          <p:nvPr/>
        </p:nvSpPr>
        <p:spPr>
          <a:xfrm>
            <a:off x="9563879" y="2982572"/>
            <a:ext cx="2297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Grønt fokus –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at være blandt de kommuner der tager særligt ansvar </a:t>
            </a:r>
          </a:p>
        </p:txBody>
      </p:sp>
      <p:sp>
        <p:nvSpPr>
          <p:cNvPr id="28" name="Tekstfelt 27"/>
          <p:cNvSpPr txBox="1"/>
          <p:nvPr/>
        </p:nvSpPr>
        <p:spPr>
          <a:xfrm>
            <a:off x="9563879" y="5585723"/>
            <a:ext cx="2297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Borgerne ønsker- 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mere natur og bedre beskyttelse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9593023" y="4047562"/>
            <a:ext cx="26154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Fælles retning, fælles indsats – 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at få en forventningsafstemning blandt alle aktører om kommunens prioriteter på naturområdet</a:t>
            </a:r>
          </a:p>
        </p:txBody>
      </p:sp>
      <p:cxnSp>
        <p:nvCxnSpPr>
          <p:cNvPr id="24" name="Lige forbindelse 23"/>
          <p:cNvCxnSpPr/>
          <p:nvPr/>
        </p:nvCxnSpPr>
        <p:spPr>
          <a:xfrm>
            <a:off x="9371068" y="2953683"/>
            <a:ext cx="0" cy="798607"/>
          </a:xfrm>
          <a:prstGeom prst="line">
            <a:avLst/>
          </a:prstGeom>
          <a:ln w="12700">
            <a:solidFill>
              <a:srgbClr val="3C6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Billed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501065" y="5472560"/>
            <a:ext cx="778786" cy="77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1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4295150" cy="6858000"/>
          </a:xfrm>
          <a:prstGeom prst="rect">
            <a:avLst/>
          </a:prstGeom>
          <a:solidFill>
            <a:srgbClr val="C0D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269077" y="1175318"/>
            <a:ext cx="39526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Font typeface="Courier New" panose="02070309020205020404" pitchFamily="49" charset="0"/>
              <a:buChar char="o"/>
            </a:pPr>
            <a:endParaRPr lang="da-DK" dirty="0">
              <a:solidFill>
                <a:srgbClr val="004155"/>
              </a:solidFill>
              <a:latin typeface="Merriweather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§"/>
            </a:pPr>
            <a:r>
              <a:rPr lang="da-DK" dirty="0">
                <a:solidFill>
                  <a:srgbClr val="00415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BEKYMREDE BORGERE</a:t>
            </a:r>
          </a:p>
          <a:p>
            <a:pPr marL="273050" indent="-273050">
              <a:buFont typeface="Wingdings" panose="05000000000000000000" pitchFamily="2" charset="2"/>
              <a:buChar char="§"/>
            </a:pPr>
            <a:endParaRPr lang="da-DK" dirty="0">
              <a:solidFill>
                <a:srgbClr val="004155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§"/>
            </a:pPr>
            <a:r>
              <a:rPr lang="da-DK" dirty="0">
                <a:solidFill>
                  <a:srgbClr val="00415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GENERATIONSKONTRAKTEN</a:t>
            </a:r>
          </a:p>
          <a:p>
            <a:pPr marL="273050" indent="-273050">
              <a:buFont typeface="Wingdings" panose="05000000000000000000" pitchFamily="2" charset="2"/>
              <a:buChar char="§"/>
            </a:pPr>
            <a:endParaRPr lang="da-DK" dirty="0">
              <a:solidFill>
                <a:srgbClr val="004155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§"/>
            </a:pPr>
            <a:r>
              <a:rPr lang="da-DK" dirty="0">
                <a:solidFill>
                  <a:srgbClr val="00415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FYSISK &amp; MENTAL SUNDHED</a:t>
            </a:r>
          </a:p>
          <a:p>
            <a:pPr marL="273050" indent="-273050">
              <a:buFont typeface="Wingdings" panose="05000000000000000000" pitchFamily="2" charset="2"/>
              <a:buChar char="§"/>
            </a:pPr>
            <a:endParaRPr lang="da-DK" dirty="0">
              <a:solidFill>
                <a:srgbClr val="004155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§"/>
            </a:pPr>
            <a:r>
              <a:rPr lang="da-DK" dirty="0">
                <a:solidFill>
                  <a:srgbClr val="00415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TRIVSEL OG LÆRING</a:t>
            </a:r>
          </a:p>
          <a:p>
            <a:pPr marL="273050" indent="-273050">
              <a:buFont typeface="Wingdings" panose="05000000000000000000" pitchFamily="2" charset="2"/>
              <a:buChar char="§"/>
            </a:pPr>
            <a:endParaRPr lang="da-DK" dirty="0">
              <a:solidFill>
                <a:srgbClr val="004155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§"/>
            </a:pPr>
            <a:r>
              <a:rPr lang="da-DK" dirty="0">
                <a:solidFill>
                  <a:srgbClr val="00415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TURISME &amp; ERHVERVSLIVET</a:t>
            </a:r>
          </a:p>
          <a:p>
            <a:pPr marL="273050" indent="-273050">
              <a:buFont typeface="Wingdings" panose="05000000000000000000" pitchFamily="2" charset="2"/>
              <a:buChar char="§"/>
            </a:pPr>
            <a:endParaRPr lang="da-DK" dirty="0">
              <a:solidFill>
                <a:srgbClr val="004155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§"/>
            </a:pPr>
            <a:r>
              <a:rPr lang="da-DK" dirty="0">
                <a:solidFill>
                  <a:srgbClr val="00415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FRIHED OG FRILUFTSLIV</a:t>
            </a:r>
          </a:p>
          <a:p>
            <a:pPr marL="273050" indent="-273050">
              <a:buFont typeface="Wingdings" panose="05000000000000000000" pitchFamily="2" charset="2"/>
              <a:buChar char="§"/>
            </a:pPr>
            <a:endParaRPr lang="da-DK" dirty="0">
              <a:solidFill>
                <a:srgbClr val="004155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73050" indent="-273050">
              <a:buFont typeface="Wingdings" panose="05000000000000000000" pitchFamily="2" charset="2"/>
              <a:buChar char="§"/>
            </a:pPr>
            <a:r>
              <a:rPr lang="da-DK" dirty="0">
                <a:solidFill>
                  <a:srgbClr val="004155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NATURNÆRHED</a:t>
            </a:r>
          </a:p>
        </p:txBody>
      </p:sp>
      <p:sp>
        <p:nvSpPr>
          <p:cNvPr id="8" name="Rektangel 7"/>
          <p:cNvSpPr/>
          <p:nvPr/>
        </p:nvSpPr>
        <p:spPr>
          <a:xfrm>
            <a:off x="-16512" y="-9271"/>
            <a:ext cx="12225023" cy="126812"/>
          </a:xfrm>
          <a:prstGeom prst="rect">
            <a:avLst/>
          </a:prstGeom>
          <a:solidFill>
            <a:srgbClr val="EDE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3549" y="478054"/>
            <a:ext cx="706349" cy="69726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314" y="2118563"/>
            <a:ext cx="778786" cy="76877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326" y="3744558"/>
            <a:ext cx="788198" cy="778061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401" y="5374464"/>
            <a:ext cx="783435" cy="773359"/>
          </a:xfrm>
          <a:prstGeom prst="rect">
            <a:avLst/>
          </a:prstGeom>
        </p:spPr>
      </p:pic>
      <p:cxnSp>
        <p:nvCxnSpPr>
          <p:cNvPr id="13" name="Lige forbindelse 12"/>
          <p:cNvCxnSpPr/>
          <p:nvPr/>
        </p:nvCxnSpPr>
        <p:spPr>
          <a:xfrm>
            <a:off x="9193248" y="478053"/>
            <a:ext cx="0" cy="788336"/>
          </a:xfrm>
          <a:prstGeom prst="line">
            <a:avLst/>
          </a:prstGeom>
          <a:ln w="12700">
            <a:solidFill>
              <a:srgbClr val="3C6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9202773" y="1982973"/>
            <a:ext cx="0" cy="788336"/>
          </a:xfrm>
          <a:prstGeom prst="line">
            <a:avLst/>
          </a:prstGeom>
          <a:ln w="12700">
            <a:solidFill>
              <a:srgbClr val="3C6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/>
          <p:cNvCxnSpPr/>
          <p:nvPr/>
        </p:nvCxnSpPr>
        <p:spPr>
          <a:xfrm>
            <a:off x="9202773" y="3744558"/>
            <a:ext cx="0" cy="788336"/>
          </a:xfrm>
          <a:prstGeom prst="line">
            <a:avLst/>
          </a:prstGeom>
          <a:ln w="12700">
            <a:solidFill>
              <a:srgbClr val="3C6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/>
          <p:cNvCxnSpPr/>
          <p:nvPr/>
        </p:nvCxnSpPr>
        <p:spPr>
          <a:xfrm>
            <a:off x="9177136" y="5359292"/>
            <a:ext cx="0" cy="788336"/>
          </a:xfrm>
          <a:prstGeom prst="line">
            <a:avLst/>
          </a:prstGeom>
          <a:ln w="12700">
            <a:solidFill>
              <a:srgbClr val="3C63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felt 16"/>
          <p:cNvSpPr txBox="1"/>
          <p:nvPr/>
        </p:nvSpPr>
        <p:spPr>
          <a:xfrm>
            <a:off x="9372506" y="3302107"/>
            <a:ext cx="26174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72 % af de adspurgte borgere angav ’nærhed til naturen’ 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som den vigtigste årsag til valg af bolig -  før nærhed til beskæftigelse, transport, institutioner og byliv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9381998" y="341321"/>
            <a:ext cx="25985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Natur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, miljø og klima</a:t>
            </a:r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 på en 2. plads 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på borgernes ønskeliste</a:t>
            </a:r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 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til, hvad deres kommunalpolitikere skal fokusere på </a:t>
            </a:r>
            <a:r>
              <a:rPr lang="da-DK" sz="1200" dirty="0">
                <a:solidFill>
                  <a:srgbClr val="3C6359"/>
                </a:solidFill>
                <a:latin typeface="Lato Light" panose="020F0302020204030203" pitchFamily="34" charset="0"/>
              </a:rPr>
              <a:t>(KV ‘21)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9381998" y="1713992"/>
            <a:ext cx="25985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75 % af de adspurgte danskere er bekymrede over tabet af truede dyr og planter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, 69 % mener, at der bør gøres mere for at bevare og beskytte truede dyrearter i Danmark. 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9363013" y="4818337"/>
            <a:ext cx="26174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Kyst- og naturturisme står for</a:t>
            </a:r>
            <a:endParaRPr lang="da-DK" sz="1400" b="1" dirty="0">
              <a:solidFill>
                <a:srgbClr val="3C6359"/>
              </a:solidFill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72 % af alle overnatninger 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i Danmark </a:t>
            </a:r>
          </a:p>
          <a:p>
            <a:endParaRPr lang="da-DK" sz="1400" dirty="0">
              <a:solidFill>
                <a:srgbClr val="3C6359"/>
              </a:solidFill>
              <a:latin typeface="Lato Light" panose="020F0302020204030203" pitchFamily="34" charset="0"/>
            </a:endParaRPr>
          </a:p>
          <a:p>
            <a:r>
              <a:rPr lang="da-DK" sz="1400" b="1" dirty="0">
                <a:solidFill>
                  <a:srgbClr val="3C6359"/>
                </a:solidFill>
                <a:latin typeface="Lato Light" panose="020F0302020204030203" pitchFamily="34" charset="0"/>
              </a:rPr>
              <a:t>69 % af turisterne angav ophold og oplevelser i naturen som hovedårsag </a:t>
            </a:r>
            <a:r>
              <a:rPr lang="da-DK" sz="1400" dirty="0">
                <a:solidFill>
                  <a:srgbClr val="3C6359"/>
                </a:solidFill>
                <a:latin typeface="Lato Light" panose="020F0302020204030203" pitchFamily="34" charset="0"/>
              </a:rPr>
              <a:t>til at vælge Danmark som feriedestination</a:t>
            </a:r>
            <a:endParaRPr lang="da-DK" sz="1400" dirty="0">
              <a:solidFill>
                <a:srgbClr val="3C6359"/>
              </a:solidFill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21" name="Lige forbindelse 20"/>
          <p:cNvCxnSpPr/>
          <p:nvPr/>
        </p:nvCxnSpPr>
        <p:spPr>
          <a:xfrm>
            <a:off x="142744" y="5249958"/>
            <a:ext cx="3708000" cy="0"/>
          </a:xfrm>
          <a:prstGeom prst="line">
            <a:avLst/>
          </a:prstGeom>
          <a:ln w="38100">
            <a:solidFill>
              <a:srgbClr val="004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forbindelse 24"/>
          <p:cNvCxnSpPr/>
          <p:nvPr/>
        </p:nvCxnSpPr>
        <p:spPr>
          <a:xfrm>
            <a:off x="265050" y="1247859"/>
            <a:ext cx="3708000" cy="0"/>
          </a:xfrm>
          <a:prstGeom prst="line">
            <a:avLst/>
          </a:prstGeom>
          <a:ln w="38100">
            <a:solidFill>
              <a:srgbClr val="004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Billed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40764"/>
          <a:stretch/>
        </p:blipFill>
        <p:spPr>
          <a:xfrm>
            <a:off x="4295150" y="117541"/>
            <a:ext cx="3877257" cy="67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41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-13349" y="126812"/>
            <a:ext cx="8802786" cy="6858000"/>
          </a:xfrm>
          <a:prstGeom prst="rect">
            <a:avLst/>
          </a:prstGeom>
          <a:solidFill>
            <a:srgbClr val="C0D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-13349" y="0"/>
            <a:ext cx="12225023" cy="126812"/>
          </a:xfrm>
          <a:prstGeom prst="rect">
            <a:avLst/>
          </a:prstGeom>
          <a:solidFill>
            <a:srgbClr val="EDE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kstfelt 16"/>
          <p:cNvSpPr txBox="1"/>
          <p:nvPr/>
        </p:nvSpPr>
        <p:spPr>
          <a:xfrm>
            <a:off x="330603" y="2047793"/>
            <a:ext cx="41367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endParaRPr lang="da-DK" altLang="da-DK" sz="1400" dirty="0">
              <a:solidFill>
                <a:schemeClr val="tx2"/>
              </a:solidFill>
              <a:latin typeface="Lato Light" panose="020F030202020403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a-DK" altLang="da-DK" sz="1400" dirty="0">
                <a:solidFill>
                  <a:schemeClr val="tx2"/>
                </a:solidFill>
                <a:latin typeface="Lato Light" panose="020F0302020204030203" pitchFamily="34" charset="0"/>
              </a:rPr>
              <a:t>VI KAN BIDRAGE TIL FN’s VERDENSMÅL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da-DK" altLang="da-DK" sz="1200" dirty="0">
              <a:solidFill>
                <a:schemeClr val="tx2"/>
              </a:solidFill>
              <a:latin typeface="Lato Light" panose="020F0302020204030203" pitchFamily="34" charset="0"/>
            </a:endParaRPr>
          </a:p>
          <a:p>
            <a:pPr lvl="1"/>
            <a:r>
              <a:rPr lang="da-DK" sz="12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 udarbejde og gennemføre en politik for natur og biodiversitet i kommunen, kan give et væsentligt bidrag til udmøntning af FN’s verdensmål.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a-DK" altLang="da-DK" sz="1400" dirty="0">
              <a:solidFill>
                <a:schemeClr val="tx2"/>
              </a:solidFill>
              <a:latin typeface="Lato Light" panose="020F030202020403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a-DK" altLang="da-DK" sz="1400" dirty="0">
                <a:solidFill>
                  <a:schemeClr val="tx2"/>
                </a:solidFill>
                <a:latin typeface="Lato Light" panose="020F0302020204030203" pitchFamily="34" charset="0"/>
              </a:rPr>
              <a:t>OG TIL </a:t>
            </a:r>
            <a:r>
              <a:rPr lang="da-DK" altLang="da-DK" sz="1400" dirty="0" err="1">
                <a:solidFill>
                  <a:schemeClr val="tx2"/>
                </a:solidFill>
                <a:latin typeface="Lato Light" panose="020F0302020204030203" pitchFamily="34" charset="0"/>
              </a:rPr>
              <a:t>BIODIVERSITETSKONVENTIONENs</a:t>
            </a:r>
            <a:r>
              <a:rPr lang="da-DK" altLang="da-DK" sz="1400" dirty="0">
                <a:solidFill>
                  <a:schemeClr val="tx2"/>
                </a:solidFill>
                <a:latin typeface="Lato Light" panose="020F0302020204030203" pitchFamily="34" charset="0"/>
              </a:rPr>
              <a:t> GLOBALE MÅLSÆTNINGER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da-DK" altLang="da-DK" sz="1400" dirty="0">
              <a:solidFill>
                <a:schemeClr val="tx2"/>
              </a:solidFill>
              <a:latin typeface="Lato Light" panose="020F0302020204030203" pitchFamily="34" charset="0"/>
            </a:endParaRPr>
          </a:p>
          <a:p>
            <a:pPr lvl="1"/>
            <a:r>
              <a:rPr lang="da-DK" altLang="da-DK" sz="1200" dirty="0">
                <a:solidFill>
                  <a:schemeClr val="tx2"/>
                </a:solidFill>
                <a:latin typeface="Lato Light" panose="020F0302020204030203" pitchFamily="34" charset="0"/>
              </a:rPr>
              <a:t>Nationalt har vi forpligtet os til at standse tilbagegangen i biodiversitet inden 2020 – det nåede vi ikke – ambitionerne må skrues op frem mod 2030</a:t>
            </a:r>
          </a:p>
          <a:p>
            <a:pPr lvl="0"/>
            <a:endParaRPr lang="da-DK" altLang="da-DK" sz="1400" dirty="0">
              <a:solidFill>
                <a:schemeClr val="tx2"/>
              </a:solidFill>
              <a:latin typeface="Lato Light" panose="020F0302020204030203" pitchFamily="34" charset="0"/>
            </a:endParaRPr>
          </a:p>
          <a:p>
            <a:pPr lvl="0"/>
            <a:r>
              <a:rPr lang="da-DK" altLang="da-DK" sz="1400" dirty="0">
                <a:solidFill>
                  <a:schemeClr val="tx2"/>
                </a:solidFill>
                <a:latin typeface="Lato Light" panose="020F0302020204030203" pitchFamily="34" charset="0"/>
              </a:rPr>
              <a:t>En rig og robust natur giver os økosystemtjenester, som leverer fødevarer til mennesker og husdyr, rent vand, frisk luft, energi, materiale til produktion, byggeri, medicin og kosmetik. </a:t>
            </a:r>
          </a:p>
          <a:p>
            <a:pPr lvl="0"/>
            <a:endParaRPr lang="da-DK" altLang="da-DK" sz="1400" dirty="0">
              <a:solidFill>
                <a:schemeClr val="tx2"/>
              </a:solidFill>
              <a:latin typeface="Lato Light" panose="020F0302020204030203" pitchFamily="34" charset="0"/>
            </a:endParaRPr>
          </a:p>
          <a:p>
            <a:r>
              <a:rPr lang="da-DK" sz="14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Derfor er en rig og robust natur afgørende for at nå mange af FN’s Verdensmål.</a:t>
            </a:r>
          </a:p>
        </p:txBody>
      </p:sp>
      <p:grpSp>
        <p:nvGrpSpPr>
          <p:cNvPr id="21" name="Gruppe 20"/>
          <p:cNvGrpSpPr/>
          <p:nvPr/>
        </p:nvGrpSpPr>
        <p:grpSpPr>
          <a:xfrm>
            <a:off x="4736173" y="429260"/>
            <a:ext cx="2450925" cy="4748893"/>
            <a:chOff x="8531206" y="489857"/>
            <a:chExt cx="2925114" cy="5855256"/>
          </a:xfrm>
        </p:grpSpPr>
        <p:pic>
          <p:nvPicPr>
            <p:cNvPr id="22" name="Billede 21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531206" y="489857"/>
              <a:ext cx="2925114" cy="2939143"/>
            </a:xfrm>
            <a:prstGeom prst="rect">
              <a:avLst/>
            </a:prstGeom>
          </p:spPr>
        </p:pic>
        <p:pic>
          <p:nvPicPr>
            <p:cNvPr id="23" name="Billede 22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8531206" y="3429000"/>
              <a:ext cx="2919600" cy="2916113"/>
            </a:xfrm>
            <a:prstGeom prst="rect">
              <a:avLst/>
            </a:prstGeom>
          </p:spPr>
        </p:pic>
      </p:grpSp>
      <p:sp>
        <p:nvSpPr>
          <p:cNvPr id="18" name="Tekstfelt 17"/>
          <p:cNvSpPr txBox="1"/>
          <p:nvPr/>
        </p:nvSpPr>
        <p:spPr>
          <a:xfrm>
            <a:off x="330602" y="336903"/>
            <a:ext cx="4369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INTERNATIONALE</a:t>
            </a:r>
            <a:r>
              <a:rPr kumimoji="0" lang="da-DK" sz="32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erriweather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 FORPLIGTELSER &amp; MÅLSÆTNINGER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erriweather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 rotWithShape="1">
          <a:blip r:embed="rId4"/>
          <a:srcRect l="66806" t="66728"/>
          <a:stretch/>
        </p:blipFill>
        <p:spPr>
          <a:xfrm>
            <a:off x="6371606" y="4409905"/>
            <a:ext cx="812027" cy="786927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892" y="2510598"/>
            <a:ext cx="1842152" cy="1842152"/>
          </a:xfrm>
          <a:prstGeom prst="rect">
            <a:avLst/>
          </a:prstGeom>
        </p:spPr>
      </p:pic>
      <p:cxnSp>
        <p:nvCxnSpPr>
          <p:cNvPr id="24" name="Lige forbindelse 23"/>
          <p:cNvCxnSpPr/>
          <p:nvPr/>
        </p:nvCxnSpPr>
        <p:spPr>
          <a:xfrm>
            <a:off x="408110" y="1969969"/>
            <a:ext cx="3888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Billed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2" r="35822"/>
          <a:stretch/>
        </p:blipFill>
        <p:spPr>
          <a:xfrm>
            <a:off x="8789437" y="126812"/>
            <a:ext cx="3424547" cy="68580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04F6FAA2-74CA-467B-B9CE-0CF66082FB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53"/>
          <a:stretch/>
        </p:blipFill>
        <p:spPr>
          <a:xfrm>
            <a:off x="8347609" y="3977602"/>
            <a:ext cx="3864065" cy="300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8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7" y="53163"/>
            <a:ext cx="5443865" cy="680483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070337" y="63406"/>
            <a:ext cx="4057650" cy="6794594"/>
          </a:xfrm>
          <a:prstGeom prst="rect">
            <a:avLst/>
          </a:prstGeom>
          <a:solidFill>
            <a:srgbClr val="C0D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-13349" y="0"/>
            <a:ext cx="12225023" cy="126812"/>
          </a:xfrm>
          <a:prstGeom prst="rect">
            <a:avLst/>
          </a:prstGeom>
          <a:solidFill>
            <a:srgbClr val="EDE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/>
          <p:cNvSpPr txBox="1"/>
          <p:nvPr/>
        </p:nvSpPr>
        <p:spPr>
          <a:xfrm>
            <a:off x="4214042" y="1325732"/>
            <a:ext cx="37729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Naturen mangler plads og penge;</a:t>
            </a:r>
          </a:p>
          <a:p>
            <a:endParaRPr lang="da-DK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da-DK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- Hvad kan vi sammen gøre for at styrke naturen og fremme biodiversitet i vores kommune?</a:t>
            </a:r>
          </a:p>
          <a:p>
            <a:pPr lvl="0">
              <a:defRPr/>
            </a:pPr>
            <a:endParaRPr lang="da-DK" b="1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0">
              <a:defRPr/>
            </a:pPr>
            <a:r>
              <a:rPr lang="da-DK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DN KOMMER MED: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da-DK" sz="1400" b="1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a-DK" sz="1400" i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Kommunernes naturopgaver – et juridisk overblik</a:t>
            </a:r>
            <a:r>
              <a:rPr lang="da-DK" sz="14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a-DK" sz="1400" i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Kommunale naturpolitikker – et inspirationskatalog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i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Virkemiddelkatalog for natur</a:t>
            </a:r>
            <a:r>
              <a:rPr lang="da-DK" sz="14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a-DK" sz="1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i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10 SPØRGSMÅL - til kommunens naturforvaltning</a:t>
            </a:r>
            <a:br>
              <a:rPr lang="da-DK" sz="1400" i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da-DK" sz="1400" i="1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400" i="1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Mulighed for at søge penge til formidling og konkrete naturprojekter via Grønt Guld pulje og DNs projektpulje</a:t>
            </a:r>
            <a:endParaRPr lang="da-DK" sz="14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0" name="Lige forbindelse 9"/>
          <p:cNvCxnSpPr/>
          <p:nvPr/>
        </p:nvCxnSpPr>
        <p:spPr>
          <a:xfrm>
            <a:off x="4214043" y="1147299"/>
            <a:ext cx="3636000" cy="16522"/>
          </a:xfrm>
          <a:prstGeom prst="line">
            <a:avLst/>
          </a:prstGeom>
          <a:ln w="6350">
            <a:solidFill>
              <a:srgbClr val="004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felt 10"/>
          <p:cNvSpPr txBox="1"/>
          <p:nvPr/>
        </p:nvSpPr>
        <p:spPr>
          <a:xfrm>
            <a:off x="4151615" y="695876"/>
            <a:ext cx="383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004155"/>
                </a:solidFill>
                <a:latin typeface="Merriweather" panose="00000500000000000000" pitchFamily="2" charset="0"/>
                <a:ea typeface="Lato Light" panose="020F0502020204030203" pitchFamily="34" charset="0"/>
                <a:cs typeface="Lato Light" panose="020F0502020204030203" pitchFamily="34" charset="0"/>
              </a:rPr>
              <a:t>VI KAN NÅ LANGT - SAMMEN!</a:t>
            </a:r>
          </a:p>
        </p:txBody>
      </p:sp>
      <p:cxnSp>
        <p:nvCxnSpPr>
          <p:cNvPr id="12" name="Lige forbindelse 11"/>
          <p:cNvCxnSpPr/>
          <p:nvPr/>
        </p:nvCxnSpPr>
        <p:spPr>
          <a:xfrm>
            <a:off x="4214042" y="597263"/>
            <a:ext cx="3636000" cy="16522"/>
          </a:xfrm>
          <a:prstGeom prst="line">
            <a:avLst/>
          </a:prstGeom>
          <a:ln w="6350">
            <a:solidFill>
              <a:srgbClr val="004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15" t="9453" r="55054" b="8991"/>
          <a:stretch/>
        </p:blipFill>
        <p:spPr>
          <a:xfrm>
            <a:off x="8114949" y="126812"/>
            <a:ext cx="4077051" cy="67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65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857</Words>
  <Application>Microsoft Office PowerPoint</Application>
  <PresentationFormat>Widescreen</PresentationFormat>
  <Paragraphs>99</Paragraphs>
  <Slides>11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11</vt:i4>
      </vt:variant>
    </vt:vector>
  </HeadingPairs>
  <TitlesOfParts>
    <vt:vector size="21" baseType="lpstr">
      <vt:lpstr>Merriweather</vt:lpstr>
      <vt:lpstr>Arial</vt:lpstr>
      <vt:lpstr>Wingdings</vt:lpstr>
      <vt:lpstr>Calibri</vt:lpstr>
      <vt:lpstr>Courier New</vt:lpstr>
      <vt:lpstr>Calibri Light</vt:lpstr>
      <vt:lpstr>Lato</vt:lpstr>
      <vt:lpstr>Lato Light</vt:lpstr>
      <vt:lpstr>Office-tema</vt:lpstr>
      <vt:lpstr>1_Office-tema</vt:lpstr>
      <vt:lpstr>SLET DENNE SIDE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Danmarks Naturfredningsforening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Johannes Schjelde</dc:creator>
  <cp:lastModifiedBy>Johannes Birk Schjelde</cp:lastModifiedBy>
  <cp:revision>33</cp:revision>
  <dcterms:created xsi:type="dcterms:W3CDTF">2019-04-04T08:28:34Z</dcterms:created>
  <dcterms:modified xsi:type="dcterms:W3CDTF">2021-10-22T08:18:15Z</dcterms:modified>
</cp:coreProperties>
</file>